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3"/>
  </p:notesMasterIdLst>
  <p:sldIdLst>
    <p:sldId id="256" r:id="rId2"/>
    <p:sldId id="341" r:id="rId3"/>
    <p:sldId id="345" r:id="rId4"/>
    <p:sldId id="261" r:id="rId5"/>
    <p:sldId id="350" r:id="rId6"/>
    <p:sldId id="262" r:id="rId7"/>
    <p:sldId id="307" r:id="rId8"/>
    <p:sldId id="329" r:id="rId9"/>
    <p:sldId id="268" r:id="rId10"/>
    <p:sldId id="273" r:id="rId11"/>
    <p:sldId id="353" r:id="rId12"/>
    <p:sldId id="311" r:id="rId13"/>
    <p:sldId id="347" r:id="rId14"/>
    <p:sldId id="349" r:id="rId15"/>
    <p:sldId id="328" r:id="rId16"/>
    <p:sldId id="296" r:id="rId17"/>
    <p:sldId id="334" r:id="rId18"/>
    <p:sldId id="340" r:id="rId19"/>
    <p:sldId id="339" r:id="rId20"/>
    <p:sldId id="336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251114-F237-4488-A1C1-B9835EE86D21}">
          <p14:sldIdLst>
            <p14:sldId id="256"/>
          </p14:sldIdLst>
        </p14:section>
        <p14:section name="Opening/motivation" id="{762BE886-C9E5-4F9F-BEC7-93BC31D0BE37}">
          <p14:sldIdLst>
            <p14:sldId id="341"/>
            <p14:sldId id="345"/>
            <p14:sldId id="261"/>
            <p14:sldId id="350"/>
            <p14:sldId id="262"/>
          </p14:sldIdLst>
        </p14:section>
        <p14:section name="Core mining" id="{306923F0-955C-4E9D-A594-8EBC6B9E4544}">
          <p14:sldIdLst>
            <p14:sldId id="307"/>
            <p14:sldId id="329"/>
            <p14:sldId id="268"/>
            <p14:sldId id="273"/>
            <p14:sldId id="353"/>
          </p14:sldIdLst>
        </p14:section>
        <p14:section name="Miners" id="{BE7EC57E-BF68-4170-B6C8-23430C9E1FD1}">
          <p14:sldIdLst>
            <p14:sldId id="311"/>
            <p14:sldId id="347"/>
            <p14:sldId id="349"/>
            <p14:sldId id="328"/>
          </p14:sldIdLst>
        </p14:section>
        <p14:section name="Case studies" id="{A3CD25F1-87CC-47B5-8FED-F9F1DBE61F4B}">
          <p14:sldIdLst>
            <p14:sldId id="296"/>
            <p14:sldId id="334"/>
            <p14:sldId id="340"/>
            <p14:sldId id="339"/>
            <p14:sldId id="336"/>
          </p14:sldIdLst>
        </p14:section>
        <p14:section name="Conclusions" id="{D774A1A0-73B5-4106-B04A-6E5258D7F5EB}">
          <p14:sldIdLst>
            <p14:sldId id="29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Livshits" initials="BL" lastIdx="14" clrIdx="0"/>
  <p:cmAuthor id="1" name="Matt Fredrikson" initials="MF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FAFACA"/>
    <a:srgbClr val="00CC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0" autoAdjust="0"/>
    <p:restoredTop sz="86619" autoAdjust="0"/>
  </p:normalViewPr>
  <p:slideViewPr>
    <p:cSldViewPr>
      <p:cViewPr>
        <p:scale>
          <a:sx n="93" d="100"/>
          <a:sy n="93" d="100"/>
        </p:scale>
        <p:origin x="-144" y="-3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repriv\distance-converg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tdata!$A:$A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tdata!$B$1:$B$100</c:f>
              <c:numCache>
                <c:formatCode>General</c:formatCode>
                <c:ptCount val="100"/>
                <c:pt idx="0">
                  <c:v>36.535975000000001</c:v>
                </c:pt>
                <c:pt idx="1">
                  <c:v>33.058916000000004</c:v>
                </c:pt>
                <c:pt idx="2">
                  <c:v>30.458266999999999</c:v>
                </c:pt>
                <c:pt idx="3">
                  <c:v>28.628886000000001</c:v>
                </c:pt>
                <c:pt idx="4">
                  <c:v>26.495602000000002</c:v>
                </c:pt>
                <c:pt idx="5">
                  <c:v>25.054179999999999</c:v>
                </c:pt>
                <c:pt idx="6">
                  <c:v>24.646858999999999</c:v>
                </c:pt>
                <c:pt idx="7">
                  <c:v>23.920114999999999</c:v>
                </c:pt>
                <c:pt idx="8">
                  <c:v>23.628921999999999</c:v>
                </c:pt>
                <c:pt idx="9">
                  <c:v>22.406818999999999</c:v>
                </c:pt>
                <c:pt idx="10">
                  <c:v>21.423141000000001</c:v>
                </c:pt>
                <c:pt idx="11">
                  <c:v>21.055339</c:v>
                </c:pt>
                <c:pt idx="12">
                  <c:v>20.708371</c:v>
                </c:pt>
                <c:pt idx="13">
                  <c:v>20.087325</c:v>
                </c:pt>
                <c:pt idx="14">
                  <c:v>19.559360999999999</c:v>
                </c:pt>
                <c:pt idx="15">
                  <c:v>18.777923999999999</c:v>
                </c:pt>
                <c:pt idx="16">
                  <c:v>18.332774000000001</c:v>
                </c:pt>
                <c:pt idx="17">
                  <c:v>17.737068000000001</c:v>
                </c:pt>
                <c:pt idx="18">
                  <c:v>17.063700999999998</c:v>
                </c:pt>
                <c:pt idx="19">
                  <c:v>16.485951</c:v>
                </c:pt>
                <c:pt idx="20">
                  <c:v>16.032073</c:v>
                </c:pt>
                <c:pt idx="21">
                  <c:v>15.457208</c:v>
                </c:pt>
                <c:pt idx="22">
                  <c:v>14.994899</c:v>
                </c:pt>
                <c:pt idx="23">
                  <c:v>14.586147</c:v>
                </c:pt>
                <c:pt idx="24">
                  <c:v>14.223886</c:v>
                </c:pt>
                <c:pt idx="25">
                  <c:v>14.013223999999999</c:v>
                </c:pt>
                <c:pt idx="26">
                  <c:v>13.834975999999999</c:v>
                </c:pt>
                <c:pt idx="27">
                  <c:v>13.483008999999999</c:v>
                </c:pt>
                <c:pt idx="28">
                  <c:v>13.312239999999999</c:v>
                </c:pt>
                <c:pt idx="29">
                  <c:v>13.295222000000001</c:v>
                </c:pt>
                <c:pt idx="30">
                  <c:v>12.973236</c:v>
                </c:pt>
                <c:pt idx="31">
                  <c:v>12.750157</c:v>
                </c:pt>
                <c:pt idx="32">
                  <c:v>12.617538</c:v>
                </c:pt>
                <c:pt idx="33">
                  <c:v>12.403349</c:v>
                </c:pt>
                <c:pt idx="34">
                  <c:v>12.393354</c:v>
                </c:pt>
                <c:pt idx="35">
                  <c:v>12.293124000000001</c:v>
                </c:pt>
                <c:pt idx="36">
                  <c:v>12.121084</c:v>
                </c:pt>
                <c:pt idx="37">
                  <c:v>11.893743000000001</c:v>
                </c:pt>
                <c:pt idx="38">
                  <c:v>11.703341999999999</c:v>
                </c:pt>
                <c:pt idx="39">
                  <c:v>11.638617999999999</c:v>
                </c:pt>
                <c:pt idx="40">
                  <c:v>11.519625</c:v>
                </c:pt>
                <c:pt idx="41">
                  <c:v>11.340054</c:v>
                </c:pt>
                <c:pt idx="42">
                  <c:v>11.359666000000001</c:v>
                </c:pt>
                <c:pt idx="43">
                  <c:v>11.307206000000001</c:v>
                </c:pt>
                <c:pt idx="44">
                  <c:v>11.251777000000001</c:v>
                </c:pt>
                <c:pt idx="45">
                  <c:v>11.275964999999999</c:v>
                </c:pt>
                <c:pt idx="46">
                  <c:v>11.276688</c:v>
                </c:pt>
                <c:pt idx="47">
                  <c:v>11.069705000000001</c:v>
                </c:pt>
                <c:pt idx="48">
                  <c:v>10.843992</c:v>
                </c:pt>
                <c:pt idx="49">
                  <c:v>10.550682</c:v>
                </c:pt>
                <c:pt idx="50">
                  <c:v>10.235609</c:v>
                </c:pt>
                <c:pt idx="51">
                  <c:v>10.096966999999999</c:v>
                </c:pt>
                <c:pt idx="52">
                  <c:v>9.98001</c:v>
                </c:pt>
                <c:pt idx="53">
                  <c:v>9.8869120000000006</c:v>
                </c:pt>
                <c:pt idx="54">
                  <c:v>9.792764</c:v>
                </c:pt>
                <c:pt idx="55">
                  <c:v>9.3731080000000002</c:v>
                </c:pt>
                <c:pt idx="56">
                  <c:v>9.3797610000000002</c:v>
                </c:pt>
                <c:pt idx="57">
                  <c:v>9.3018400000000003</c:v>
                </c:pt>
                <c:pt idx="58">
                  <c:v>9.1274010000000008</c:v>
                </c:pt>
                <c:pt idx="59">
                  <c:v>8.5690589999999993</c:v>
                </c:pt>
                <c:pt idx="60">
                  <c:v>8.5860710000000005</c:v>
                </c:pt>
                <c:pt idx="61">
                  <c:v>8.4792240000000003</c:v>
                </c:pt>
                <c:pt idx="62">
                  <c:v>8.2593540000000001</c:v>
                </c:pt>
                <c:pt idx="63">
                  <c:v>8.2389410000000005</c:v>
                </c:pt>
                <c:pt idx="64">
                  <c:v>7.7133120000000002</c:v>
                </c:pt>
                <c:pt idx="65">
                  <c:v>7.6101270000000003</c:v>
                </c:pt>
                <c:pt idx="66">
                  <c:v>7.3822859999999997</c:v>
                </c:pt>
                <c:pt idx="67">
                  <c:v>7.217536</c:v>
                </c:pt>
                <c:pt idx="68">
                  <c:v>7.1165719999999997</c:v>
                </c:pt>
                <c:pt idx="69">
                  <c:v>6.9219549999999996</c:v>
                </c:pt>
                <c:pt idx="70">
                  <c:v>6.8060150000000004</c:v>
                </c:pt>
                <c:pt idx="71">
                  <c:v>6.423737</c:v>
                </c:pt>
                <c:pt idx="72">
                  <c:v>6.2964770000000003</c:v>
                </c:pt>
                <c:pt idx="73">
                  <c:v>6.0706530000000001</c:v>
                </c:pt>
                <c:pt idx="74">
                  <c:v>5.7630169999999996</c:v>
                </c:pt>
                <c:pt idx="75">
                  <c:v>5.5164479999999996</c:v>
                </c:pt>
                <c:pt idx="76">
                  <c:v>5.4160199999999996</c:v>
                </c:pt>
                <c:pt idx="77">
                  <c:v>5.3555669999999997</c:v>
                </c:pt>
                <c:pt idx="78">
                  <c:v>5.1440700000000001</c:v>
                </c:pt>
                <c:pt idx="79">
                  <c:v>5.0522030000000004</c:v>
                </c:pt>
                <c:pt idx="80">
                  <c:v>4.8558349999999999</c:v>
                </c:pt>
                <c:pt idx="81">
                  <c:v>4.6001529999999997</c:v>
                </c:pt>
                <c:pt idx="82">
                  <c:v>4.3092360000000003</c:v>
                </c:pt>
                <c:pt idx="83">
                  <c:v>4.200869</c:v>
                </c:pt>
                <c:pt idx="84">
                  <c:v>3.9724010000000001</c:v>
                </c:pt>
                <c:pt idx="85">
                  <c:v>4.0353789999999998</c:v>
                </c:pt>
                <c:pt idx="86">
                  <c:v>3.9374370000000001</c:v>
                </c:pt>
                <c:pt idx="87">
                  <c:v>3.6789740000000002</c:v>
                </c:pt>
                <c:pt idx="88">
                  <c:v>3.3013569999999999</c:v>
                </c:pt>
                <c:pt idx="89">
                  <c:v>3.122484</c:v>
                </c:pt>
                <c:pt idx="90">
                  <c:v>2.9066390000000002</c:v>
                </c:pt>
                <c:pt idx="91">
                  <c:v>2.5413199999999998</c:v>
                </c:pt>
                <c:pt idx="92">
                  <c:v>2.4229240000000001</c:v>
                </c:pt>
                <c:pt idx="93">
                  <c:v>2.2987310000000001</c:v>
                </c:pt>
                <c:pt idx="94">
                  <c:v>1.9053420000000001</c:v>
                </c:pt>
                <c:pt idx="95">
                  <c:v>1.72692</c:v>
                </c:pt>
                <c:pt idx="96">
                  <c:v>1.5596350000000001</c:v>
                </c:pt>
                <c:pt idx="97">
                  <c:v>1.261474</c:v>
                </c:pt>
                <c:pt idx="98">
                  <c:v>0.95124600000000004</c:v>
                </c:pt>
                <c:pt idx="99">
                  <c:v>0.78430900000000003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639232"/>
        <c:axId val="359749120"/>
      </c:lineChart>
      <c:catAx>
        <c:axId val="354639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2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rPr>
                  <a:t>% History Complete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en-US" sz="20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7491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59749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Avg.</a:t>
                </a:r>
                <a:r>
                  <a:rPr lang="en-US" sz="2000" baseline="0" dirty="0"/>
                  <a:t> Distance From Final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en-US" sz="20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639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76267440254172E-2"/>
          <c:y val="1.9751665657177467E-2"/>
          <c:w val="0.90238123743304022"/>
          <c:h val="0.95953260650111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Sheet1!$I$2:$I$21</c:f>
              <c:numCache>
                <c:formatCode>General</c:formatCode>
                <c:ptCount val="20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Sheet1!$J$2:$J$21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524800"/>
        <c:axId val="360535936"/>
      </c:barChart>
      <c:catAx>
        <c:axId val="36052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535936"/>
        <c:crosses val="autoZero"/>
        <c:auto val="0"/>
        <c:lblAlgn val="ctr"/>
        <c:lblOffset val="100"/>
        <c:tickLblSkip val="1"/>
        <c:noMultiLvlLbl val="0"/>
      </c:catAx>
      <c:valAx>
        <c:axId val="360535936"/>
        <c:scaling>
          <c:orientation val="minMax"/>
          <c:max val="10"/>
          <c:min val="0"/>
        </c:scaling>
        <c:delete val="1"/>
        <c:axPos val="l"/>
        <c:numFmt formatCode="0.0" sourceLinked="0"/>
        <c:majorTickMark val="out"/>
        <c:minorTickMark val="none"/>
        <c:tickLblPos val="nextTo"/>
        <c:crossAx val="360524800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8-14T21:01:02.326" idx="6">
    <p:pos x="10" y="10"/>
    <p:text>So, plase fill the right hand side of this chart by breaking down the text into sensible bullet points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3D8C0-FA8A-4985-BDDE-052328DBF08E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708F3-30FF-440C-8FF2-5927B3652AEC}">
      <dgm:prSet phldrT="[Text]" custT="1"/>
      <dgm:spPr/>
      <dgm:t>
        <a:bodyPr/>
        <a:lstStyle/>
        <a:p>
          <a:r>
            <a:rPr lang="en-US" sz="2400" b="1" dirty="0" smtClean="0"/>
            <a:t>Privacy concerns</a:t>
          </a:r>
          <a:endParaRPr lang="en-US" sz="2400" b="1" dirty="0"/>
        </a:p>
      </dgm:t>
    </dgm:pt>
    <dgm:pt modelId="{216BBEFE-E21C-457E-835B-8B61FB56B23A}" type="parTrans" cxnId="{D30400E9-FA8B-44C2-BADC-F1AB834C789B}">
      <dgm:prSet/>
      <dgm:spPr/>
      <dgm:t>
        <a:bodyPr/>
        <a:lstStyle/>
        <a:p>
          <a:endParaRPr lang="en-US"/>
        </a:p>
      </dgm:t>
    </dgm:pt>
    <dgm:pt modelId="{8EAC445A-71EC-4FFF-A2B9-42D0FD45EA50}" type="sibTrans" cxnId="{D30400E9-FA8B-44C2-BADC-F1AB834C789B}">
      <dgm:prSet/>
      <dgm:spPr/>
      <dgm:t>
        <a:bodyPr/>
        <a:lstStyle/>
        <a:p>
          <a:endParaRPr lang="en-US"/>
        </a:p>
      </dgm:t>
    </dgm:pt>
    <dgm:pt modelId="{2332F544-8901-431F-99FE-B988C24992E5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</a:rPr>
            <a:t>Share data to get personalized results</a:t>
          </a:r>
          <a:endParaRPr lang="en-US" sz="2400" b="1" dirty="0"/>
        </a:p>
      </dgm:t>
    </dgm:pt>
    <dgm:pt modelId="{68F9F12E-E1F2-4D5C-BAC4-323DB966E20D}" type="parTrans" cxnId="{0AC9F990-972F-40D3-BE4C-2C547B6CA3EE}">
      <dgm:prSet/>
      <dgm:spPr/>
      <dgm:t>
        <a:bodyPr/>
        <a:lstStyle/>
        <a:p>
          <a:endParaRPr lang="en-US"/>
        </a:p>
      </dgm:t>
    </dgm:pt>
    <dgm:pt modelId="{BD64310B-85BC-44C9-8AC7-4E28B9F57BE5}" type="sibTrans" cxnId="{0AC9F990-972F-40D3-BE4C-2C547B6CA3EE}">
      <dgm:prSet/>
      <dgm:spPr/>
      <dgm:t>
        <a:bodyPr/>
        <a:lstStyle/>
        <a:p>
          <a:endParaRPr lang="en-US"/>
        </a:p>
      </dgm:t>
    </dgm:pt>
    <dgm:pt modelId="{6835BDB5-74C5-441D-876E-539B0A48A243}" type="pres">
      <dgm:prSet presAssocID="{24E3D8C0-FA8A-4985-BDDE-052328DBF0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81DBF-8ABE-42EF-8BBE-7ACB51F6C4D9}" type="pres">
      <dgm:prSet presAssocID="{FA7708F3-30FF-440C-8FF2-5927B3652AEC}" presName="dummy" presStyleCnt="0"/>
      <dgm:spPr/>
    </dgm:pt>
    <dgm:pt modelId="{553637AE-67B0-4DDB-8CB7-9FCCD704673B}" type="pres">
      <dgm:prSet presAssocID="{FA7708F3-30FF-440C-8FF2-5927B3652AE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13DCA-41B0-4912-AED8-F7B2EE49F6B9}" type="pres">
      <dgm:prSet presAssocID="{8EAC445A-71EC-4FFF-A2B9-42D0FD45EA50}" presName="sibTrans" presStyleLbl="node1" presStyleIdx="0" presStyleCnt="2"/>
      <dgm:spPr/>
      <dgm:t>
        <a:bodyPr/>
        <a:lstStyle/>
        <a:p>
          <a:endParaRPr lang="en-US"/>
        </a:p>
      </dgm:t>
    </dgm:pt>
    <dgm:pt modelId="{1070C798-10D2-4086-8C26-0EEDC53EC69A}" type="pres">
      <dgm:prSet presAssocID="{2332F544-8901-431F-99FE-B988C24992E5}" presName="dummy" presStyleCnt="0"/>
      <dgm:spPr/>
    </dgm:pt>
    <dgm:pt modelId="{DE188197-2E92-439B-BF82-4065A189DE7A}" type="pres">
      <dgm:prSet presAssocID="{2332F544-8901-431F-99FE-B988C24992E5}" presName="node" presStyleLbl="revTx" presStyleIdx="1" presStyleCnt="2" custScaleX="116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94BEA-6E63-4583-AED8-667DEFF9C540}" type="pres">
      <dgm:prSet presAssocID="{BD64310B-85BC-44C9-8AC7-4E28B9F57BE5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30400E9-FA8B-44C2-BADC-F1AB834C789B}" srcId="{24E3D8C0-FA8A-4985-BDDE-052328DBF08E}" destId="{FA7708F3-30FF-440C-8FF2-5927B3652AEC}" srcOrd="0" destOrd="0" parTransId="{216BBEFE-E21C-457E-835B-8B61FB56B23A}" sibTransId="{8EAC445A-71EC-4FFF-A2B9-42D0FD45EA50}"/>
    <dgm:cxn modelId="{0AC9F990-972F-40D3-BE4C-2C547B6CA3EE}" srcId="{24E3D8C0-FA8A-4985-BDDE-052328DBF08E}" destId="{2332F544-8901-431F-99FE-B988C24992E5}" srcOrd="1" destOrd="0" parTransId="{68F9F12E-E1F2-4D5C-BAC4-323DB966E20D}" sibTransId="{BD64310B-85BC-44C9-8AC7-4E28B9F57BE5}"/>
    <dgm:cxn modelId="{8D8F1012-2BED-4162-A1AE-4B423B3F48B1}" type="presOf" srcId="{FA7708F3-30FF-440C-8FF2-5927B3652AEC}" destId="{553637AE-67B0-4DDB-8CB7-9FCCD704673B}" srcOrd="0" destOrd="0" presId="urn:microsoft.com/office/officeart/2005/8/layout/cycle1"/>
    <dgm:cxn modelId="{2AF53E06-4DA4-4BF8-9D8B-44CBE0E50E8E}" type="presOf" srcId="{8EAC445A-71EC-4FFF-A2B9-42D0FD45EA50}" destId="{53513DCA-41B0-4912-AED8-F7B2EE49F6B9}" srcOrd="0" destOrd="0" presId="urn:microsoft.com/office/officeart/2005/8/layout/cycle1"/>
    <dgm:cxn modelId="{511E173B-475C-4481-9DE5-FDED59347CD6}" type="presOf" srcId="{24E3D8C0-FA8A-4985-BDDE-052328DBF08E}" destId="{6835BDB5-74C5-441D-876E-539B0A48A243}" srcOrd="0" destOrd="0" presId="urn:microsoft.com/office/officeart/2005/8/layout/cycle1"/>
    <dgm:cxn modelId="{CF28EF6F-4748-401F-B280-214951EADBFE}" type="presOf" srcId="{BD64310B-85BC-44C9-8AC7-4E28B9F57BE5}" destId="{40494BEA-6E63-4583-AED8-667DEFF9C540}" srcOrd="0" destOrd="0" presId="urn:microsoft.com/office/officeart/2005/8/layout/cycle1"/>
    <dgm:cxn modelId="{FBFBC9EB-D277-47A4-A0F7-BA802447FF18}" type="presOf" srcId="{2332F544-8901-431F-99FE-B988C24992E5}" destId="{DE188197-2E92-439B-BF82-4065A189DE7A}" srcOrd="0" destOrd="0" presId="urn:microsoft.com/office/officeart/2005/8/layout/cycle1"/>
    <dgm:cxn modelId="{E1144FF1-FBFE-4BC4-BE17-E71C30AF04CB}" type="presParOf" srcId="{6835BDB5-74C5-441D-876E-539B0A48A243}" destId="{6AA81DBF-8ABE-42EF-8BBE-7ACB51F6C4D9}" srcOrd="0" destOrd="0" presId="urn:microsoft.com/office/officeart/2005/8/layout/cycle1"/>
    <dgm:cxn modelId="{D0DB91E5-0248-4301-BC84-D714E15F0F24}" type="presParOf" srcId="{6835BDB5-74C5-441D-876E-539B0A48A243}" destId="{553637AE-67B0-4DDB-8CB7-9FCCD704673B}" srcOrd="1" destOrd="0" presId="urn:microsoft.com/office/officeart/2005/8/layout/cycle1"/>
    <dgm:cxn modelId="{44D01792-D62B-4AC9-A5CE-F6300F658A74}" type="presParOf" srcId="{6835BDB5-74C5-441D-876E-539B0A48A243}" destId="{53513DCA-41B0-4912-AED8-F7B2EE49F6B9}" srcOrd="2" destOrd="0" presId="urn:microsoft.com/office/officeart/2005/8/layout/cycle1"/>
    <dgm:cxn modelId="{793B74A0-BB3D-40B2-A2BC-8C03B133E9BF}" type="presParOf" srcId="{6835BDB5-74C5-441D-876E-539B0A48A243}" destId="{1070C798-10D2-4086-8C26-0EEDC53EC69A}" srcOrd="3" destOrd="0" presId="urn:microsoft.com/office/officeart/2005/8/layout/cycle1"/>
    <dgm:cxn modelId="{51131171-1EE0-4CEB-B3AB-1B1430B94858}" type="presParOf" srcId="{6835BDB5-74C5-441D-876E-539B0A48A243}" destId="{DE188197-2E92-439B-BF82-4065A189DE7A}" srcOrd="4" destOrd="0" presId="urn:microsoft.com/office/officeart/2005/8/layout/cycle1"/>
    <dgm:cxn modelId="{41620695-6B0B-4680-B8DE-D1FFE17A98A8}" type="presParOf" srcId="{6835BDB5-74C5-441D-876E-539B0A48A243}" destId="{40494BEA-6E63-4583-AED8-667DEFF9C540}" srcOrd="5" destOrd="0" presId="urn:microsoft.com/office/officeart/2005/8/layout/cycle1"/>
  </dgm:cxnLst>
  <dgm:bg>
    <a:solidFill>
      <a:schemeClr val="bg1"/>
    </a:solidFill>
  </dgm:bg>
  <dgm:whole>
    <a:ln>
      <a:solidFill>
        <a:schemeClr val="bg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49CAB-D8B4-4195-A1B3-84069A638DE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3CDB0D-5C59-4E66-9DA4-D34712E73453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09F4B5D3-9CE5-42C3-A92F-EE022862DAAB}" type="parTrans" cxnId="{3045CB25-D55C-4E27-B510-80E9D2338A0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5DDC31C-7560-4CCA-B9F0-4D5B7FC1DD26}" type="sibTrans" cxnId="{3045CB25-D55C-4E27-B510-80E9D2338A0D}">
      <dgm:prSet/>
      <dgm:spPr/>
      <dgm:t>
        <a:bodyPr/>
        <a:lstStyle/>
        <a:p>
          <a:endParaRPr lang="en-US"/>
        </a:p>
      </dgm:t>
    </dgm:pt>
    <dgm:pt modelId="{54B30F77-9B13-4A2E-997C-1B2F898858DE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Physics</a:t>
          </a:r>
          <a:endParaRPr lang="en-US" dirty="0"/>
        </a:p>
      </dgm:t>
    </dgm:pt>
    <dgm:pt modelId="{8F2CCA18-B9D8-4E03-A548-855A55390068}" type="parTrans" cxnId="{EBF3199D-7DFA-4149-9960-350AAE8CE2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264854B-41C4-45DA-8E98-E8266537CBE0}" type="sibTrans" cxnId="{EBF3199D-7DFA-4149-9960-350AAE8CE22E}">
      <dgm:prSet/>
      <dgm:spPr/>
      <dgm:t>
        <a:bodyPr/>
        <a:lstStyle/>
        <a:p>
          <a:endParaRPr lang="en-US"/>
        </a:p>
      </dgm:t>
    </dgm:pt>
    <dgm:pt modelId="{47AB9F43-99E3-4396-BEA9-98C36007E767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Math</a:t>
          </a:r>
          <a:endParaRPr lang="en-US" dirty="0"/>
        </a:p>
      </dgm:t>
    </dgm:pt>
    <dgm:pt modelId="{D70ABD39-EB9D-4F8A-B23C-07EA22D3874A}" type="parTrans" cxnId="{CA9FC837-B9E4-4D2A-9313-31298568327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85D58E6-3756-4D7C-A434-7887222082BE}" type="sibTrans" cxnId="{CA9FC837-B9E4-4D2A-9313-31298568327C}">
      <dgm:prSet/>
      <dgm:spPr/>
      <dgm:t>
        <a:bodyPr/>
        <a:lstStyle/>
        <a:p>
          <a:endParaRPr lang="en-US"/>
        </a:p>
      </dgm:t>
    </dgm:pt>
    <dgm:pt modelId="{ACA39946-F172-4C58-B204-D048184B4062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Sports</a:t>
          </a:r>
        </a:p>
      </dgm:t>
    </dgm:pt>
    <dgm:pt modelId="{A842FD4A-CB9E-4CBD-A471-F18E052BB064}" type="parTrans" cxnId="{BCD9EF26-5227-499A-8198-2B740025D57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04B0AF1-1C37-4DF8-B128-97F49E222C68}" type="sibTrans" cxnId="{BCD9EF26-5227-499A-8198-2B740025D578}">
      <dgm:prSet/>
      <dgm:spPr/>
      <dgm:t>
        <a:bodyPr/>
        <a:lstStyle/>
        <a:p>
          <a:endParaRPr lang="en-US"/>
        </a:p>
      </dgm:t>
    </dgm:pt>
    <dgm:pt modelId="{3B865FA0-2782-4E2D-A93E-8244DB3CF130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Football</a:t>
          </a:r>
          <a:endParaRPr lang="en-US" dirty="0"/>
        </a:p>
      </dgm:t>
    </dgm:pt>
    <dgm:pt modelId="{E1B1935A-EB95-4D62-9A90-B56204956C15}" type="parTrans" cxnId="{08A1D90F-8A1E-4318-82CE-6BBCAC323E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6C84F1E-3B38-450F-A17A-1CAAF9B31B0E}" type="sibTrans" cxnId="{08A1D90F-8A1E-4318-82CE-6BBCAC323ECF}">
      <dgm:prSet/>
      <dgm:spPr/>
      <dgm:t>
        <a:bodyPr/>
        <a:lstStyle/>
        <a:p>
          <a:endParaRPr lang="en-US"/>
        </a:p>
      </dgm:t>
    </dgm:pt>
    <dgm:pt modelId="{A855F291-7C0B-4C2E-9243-F0C82B74B620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Top</a:t>
          </a:r>
          <a:endParaRPr lang="en-US" dirty="0"/>
        </a:p>
      </dgm:t>
    </dgm:pt>
    <dgm:pt modelId="{874A62F0-764F-4006-A156-FFCF3882646F}" type="sibTrans" cxnId="{6AC297B2-6B54-4017-AEC2-5CAEE5E91CE0}">
      <dgm:prSet/>
      <dgm:spPr/>
      <dgm:t>
        <a:bodyPr/>
        <a:lstStyle/>
        <a:p>
          <a:endParaRPr lang="en-US"/>
        </a:p>
      </dgm:t>
    </dgm:pt>
    <dgm:pt modelId="{2277A0CD-9A22-49E0-8B6B-B4D67F64E3DA}" type="parTrans" cxnId="{6AC297B2-6B54-4017-AEC2-5CAEE5E91CE0}">
      <dgm:prSet/>
      <dgm:spPr/>
      <dgm:t>
        <a:bodyPr/>
        <a:lstStyle/>
        <a:p>
          <a:endParaRPr lang="en-US"/>
        </a:p>
      </dgm:t>
    </dgm:pt>
    <dgm:pt modelId="{D0A4D91A-147F-453D-A09F-7CF512B35716}" type="pres">
      <dgm:prSet presAssocID="{2CA49CAB-D8B4-4195-A1B3-84069A638D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B400D-E701-499C-ADF6-7B67D33CF7D3}" type="pres">
      <dgm:prSet presAssocID="{A855F291-7C0B-4C2E-9243-F0C82B74B620}" presName="root1" presStyleCnt="0"/>
      <dgm:spPr/>
    </dgm:pt>
    <dgm:pt modelId="{1DD93DF2-4F99-408E-9767-9E982596AEC3}" type="pres">
      <dgm:prSet presAssocID="{A855F291-7C0B-4C2E-9243-F0C82B74B62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4EA9F7-8CFF-438C-87B5-1D233A4C90AF}" type="pres">
      <dgm:prSet presAssocID="{A855F291-7C0B-4C2E-9243-F0C82B74B620}" presName="level2hierChild" presStyleCnt="0"/>
      <dgm:spPr/>
    </dgm:pt>
    <dgm:pt modelId="{7C0C9862-112B-412F-B204-F9B1C1A985EE}" type="pres">
      <dgm:prSet presAssocID="{09F4B5D3-9CE5-42C3-A92F-EE022862DAA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E70555D-5906-4BEF-89E1-FA7D5C97B47E}" type="pres">
      <dgm:prSet presAssocID="{09F4B5D3-9CE5-42C3-A92F-EE022862DAA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82AF26F-19D3-428D-9456-462BC686B7BA}" type="pres">
      <dgm:prSet presAssocID="{273CDB0D-5C59-4E66-9DA4-D34712E73453}" presName="root2" presStyleCnt="0"/>
      <dgm:spPr/>
    </dgm:pt>
    <dgm:pt modelId="{8FA31EA8-A8A3-4012-8A98-367C27B6149C}" type="pres">
      <dgm:prSet presAssocID="{273CDB0D-5C59-4E66-9DA4-D34712E7345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77428-F74C-43D4-B2F5-C13F11E6231E}" type="pres">
      <dgm:prSet presAssocID="{273CDB0D-5C59-4E66-9DA4-D34712E73453}" presName="level3hierChild" presStyleCnt="0"/>
      <dgm:spPr/>
    </dgm:pt>
    <dgm:pt modelId="{1F05CDD5-D08E-48C1-B9D3-1676E0F780C5}" type="pres">
      <dgm:prSet presAssocID="{8F2CCA18-B9D8-4E03-A548-855A55390068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DF25C6A-B091-4E49-904A-A2C119084061}" type="pres">
      <dgm:prSet presAssocID="{8F2CCA18-B9D8-4E03-A548-855A55390068}" presName="connTx" presStyleLbl="parChTrans1D3" presStyleIdx="0" presStyleCnt="3"/>
      <dgm:spPr/>
      <dgm:t>
        <a:bodyPr/>
        <a:lstStyle/>
        <a:p>
          <a:endParaRPr lang="en-US"/>
        </a:p>
      </dgm:t>
    </dgm:pt>
    <dgm:pt modelId="{A2D542F7-205C-4BAF-8E07-AA5264B7789A}" type="pres">
      <dgm:prSet presAssocID="{54B30F77-9B13-4A2E-997C-1B2F898858DE}" presName="root2" presStyleCnt="0"/>
      <dgm:spPr/>
    </dgm:pt>
    <dgm:pt modelId="{A74CA762-8E05-49D4-B51C-842F2ACA4A00}" type="pres">
      <dgm:prSet presAssocID="{54B30F77-9B13-4A2E-997C-1B2F898858D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5BD8A8-3197-43C1-866D-49A0F1B8FD29}" type="pres">
      <dgm:prSet presAssocID="{54B30F77-9B13-4A2E-997C-1B2F898858DE}" presName="level3hierChild" presStyleCnt="0"/>
      <dgm:spPr/>
    </dgm:pt>
    <dgm:pt modelId="{B7BA2CDA-4C77-4484-96D7-F9282C0F3A43}" type="pres">
      <dgm:prSet presAssocID="{D70ABD39-EB9D-4F8A-B23C-07EA22D3874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B0418A7C-7132-425D-A6AD-C984DF67B877}" type="pres">
      <dgm:prSet presAssocID="{D70ABD39-EB9D-4F8A-B23C-07EA22D3874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3407949-9195-4E48-B837-C9BDC11F0E26}" type="pres">
      <dgm:prSet presAssocID="{47AB9F43-99E3-4396-BEA9-98C36007E767}" presName="root2" presStyleCnt="0"/>
      <dgm:spPr/>
    </dgm:pt>
    <dgm:pt modelId="{562C417D-0897-4034-8613-A8597812CFEB}" type="pres">
      <dgm:prSet presAssocID="{47AB9F43-99E3-4396-BEA9-98C36007E76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F3B57D-EAB1-4051-A954-CE4EEA3F77C9}" type="pres">
      <dgm:prSet presAssocID="{47AB9F43-99E3-4396-BEA9-98C36007E767}" presName="level3hierChild" presStyleCnt="0"/>
      <dgm:spPr/>
    </dgm:pt>
    <dgm:pt modelId="{FE9743B6-1B01-4703-AED9-74916FE9FB63}" type="pres">
      <dgm:prSet presAssocID="{A842FD4A-CB9E-4CBD-A471-F18E052BB06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2257FD4-09B3-427E-9942-0D5BD8245F74}" type="pres">
      <dgm:prSet presAssocID="{A842FD4A-CB9E-4CBD-A471-F18E052BB06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D786151-6B38-4971-B370-67D6FD9CCC2C}" type="pres">
      <dgm:prSet presAssocID="{ACA39946-F172-4C58-B204-D048184B4062}" presName="root2" presStyleCnt="0"/>
      <dgm:spPr/>
    </dgm:pt>
    <dgm:pt modelId="{08372D91-D9E2-42E2-BD5B-947581994672}" type="pres">
      <dgm:prSet presAssocID="{ACA39946-F172-4C58-B204-D048184B406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825FC-E30F-4B04-A6C3-94381F6216EF}" type="pres">
      <dgm:prSet presAssocID="{ACA39946-F172-4C58-B204-D048184B4062}" presName="level3hierChild" presStyleCnt="0"/>
      <dgm:spPr/>
    </dgm:pt>
    <dgm:pt modelId="{7D158286-AC7B-4EFD-9B31-4F0511577C7F}" type="pres">
      <dgm:prSet presAssocID="{E1B1935A-EB95-4D62-9A90-B56204956C1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93DC810-7232-406F-8DF9-AF61B6037EA6}" type="pres">
      <dgm:prSet presAssocID="{E1B1935A-EB95-4D62-9A90-B56204956C1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4F67ED8-27B3-47C4-8708-389101828CE2}" type="pres">
      <dgm:prSet presAssocID="{3B865FA0-2782-4E2D-A93E-8244DB3CF130}" presName="root2" presStyleCnt="0"/>
      <dgm:spPr/>
    </dgm:pt>
    <dgm:pt modelId="{D2FE0EAB-270A-4458-AA40-5F89F4D16711}" type="pres">
      <dgm:prSet presAssocID="{3B865FA0-2782-4E2D-A93E-8244DB3CF13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8C2872-60F8-43FC-BB69-362C41F1054F}" type="pres">
      <dgm:prSet presAssocID="{3B865FA0-2782-4E2D-A93E-8244DB3CF130}" presName="level3hierChild" presStyleCnt="0"/>
      <dgm:spPr/>
    </dgm:pt>
  </dgm:ptLst>
  <dgm:cxnLst>
    <dgm:cxn modelId="{F5B16981-10F3-46BC-AA12-F5000F720D93}" type="presOf" srcId="{54B30F77-9B13-4A2E-997C-1B2F898858DE}" destId="{A74CA762-8E05-49D4-B51C-842F2ACA4A00}" srcOrd="0" destOrd="0" presId="urn:microsoft.com/office/officeart/2005/8/layout/hierarchy2"/>
    <dgm:cxn modelId="{BCD9EF26-5227-499A-8198-2B740025D578}" srcId="{A855F291-7C0B-4C2E-9243-F0C82B74B620}" destId="{ACA39946-F172-4C58-B204-D048184B4062}" srcOrd="1" destOrd="0" parTransId="{A842FD4A-CB9E-4CBD-A471-F18E052BB064}" sibTransId="{404B0AF1-1C37-4DF8-B128-97F49E222C68}"/>
    <dgm:cxn modelId="{CF787D6D-A2F1-407E-A70C-3A4D926D9210}" type="presOf" srcId="{47AB9F43-99E3-4396-BEA9-98C36007E767}" destId="{562C417D-0897-4034-8613-A8597812CFEB}" srcOrd="0" destOrd="0" presId="urn:microsoft.com/office/officeart/2005/8/layout/hierarchy2"/>
    <dgm:cxn modelId="{EF7A0003-7559-4817-8D19-4454B20558F2}" type="presOf" srcId="{ACA39946-F172-4C58-B204-D048184B4062}" destId="{08372D91-D9E2-42E2-BD5B-947581994672}" srcOrd="0" destOrd="0" presId="urn:microsoft.com/office/officeart/2005/8/layout/hierarchy2"/>
    <dgm:cxn modelId="{CE70815D-2839-4206-8AAE-F609499A2021}" type="presOf" srcId="{E1B1935A-EB95-4D62-9A90-B56204956C15}" destId="{7D158286-AC7B-4EFD-9B31-4F0511577C7F}" srcOrd="0" destOrd="0" presId="urn:microsoft.com/office/officeart/2005/8/layout/hierarchy2"/>
    <dgm:cxn modelId="{97CDEA39-FEBA-4881-A99F-9B767FFCE52E}" type="presOf" srcId="{09F4B5D3-9CE5-42C3-A92F-EE022862DAAB}" destId="{5E70555D-5906-4BEF-89E1-FA7D5C97B47E}" srcOrd="1" destOrd="0" presId="urn:microsoft.com/office/officeart/2005/8/layout/hierarchy2"/>
    <dgm:cxn modelId="{0E37060A-E731-41D9-AEFD-E15E46B69B05}" type="presOf" srcId="{D70ABD39-EB9D-4F8A-B23C-07EA22D3874A}" destId="{B7BA2CDA-4C77-4484-96D7-F9282C0F3A43}" srcOrd="0" destOrd="0" presId="urn:microsoft.com/office/officeart/2005/8/layout/hierarchy2"/>
    <dgm:cxn modelId="{82A37AB7-5D9D-4F05-AA62-60A80EEDE0BE}" type="presOf" srcId="{09F4B5D3-9CE5-42C3-A92F-EE022862DAAB}" destId="{7C0C9862-112B-412F-B204-F9B1C1A985EE}" srcOrd="0" destOrd="0" presId="urn:microsoft.com/office/officeart/2005/8/layout/hierarchy2"/>
    <dgm:cxn modelId="{EBF3199D-7DFA-4149-9960-350AAE8CE22E}" srcId="{273CDB0D-5C59-4E66-9DA4-D34712E73453}" destId="{54B30F77-9B13-4A2E-997C-1B2F898858DE}" srcOrd="0" destOrd="0" parTransId="{8F2CCA18-B9D8-4E03-A548-855A55390068}" sibTransId="{9264854B-41C4-45DA-8E98-E8266537CBE0}"/>
    <dgm:cxn modelId="{3045CB25-D55C-4E27-B510-80E9D2338A0D}" srcId="{A855F291-7C0B-4C2E-9243-F0C82B74B620}" destId="{273CDB0D-5C59-4E66-9DA4-D34712E73453}" srcOrd="0" destOrd="0" parTransId="{09F4B5D3-9CE5-42C3-A92F-EE022862DAAB}" sibTransId="{65DDC31C-7560-4CCA-B9F0-4D5B7FC1DD26}"/>
    <dgm:cxn modelId="{CA9FC837-B9E4-4D2A-9313-31298568327C}" srcId="{273CDB0D-5C59-4E66-9DA4-D34712E73453}" destId="{47AB9F43-99E3-4396-BEA9-98C36007E767}" srcOrd="1" destOrd="0" parTransId="{D70ABD39-EB9D-4F8A-B23C-07EA22D3874A}" sibTransId="{985D58E6-3756-4D7C-A434-7887222082BE}"/>
    <dgm:cxn modelId="{C4A304E7-D0C9-4E68-8E00-5D6E8354569B}" type="presOf" srcId="{A842FD4A-CB9E-4CBD-A471-F18E052BB064}" destId="{FE9743B6-1B01-4703-AED9-74916FE9FB63}" srcOrd="0" destOrd="0" presId="urn:microsoft.com/office/officeart/2005/8/layout/hierarchy2"/>
    <dgm:cxn modelId="{1E21E1FB-84CD-44F7-A961-389DC6B62215}" type="presOf" srcId="{2CA49CAB-D8B4-4195-A1B3-84069A638DE1}" destId="{D0A4D91A-147F-453D-A09F-7CF512B35716}" srcOrd="0" destOrd="0" presId="urn:microsoft.com/office/officeart/2005/8/layout/hierarchy2"/>
    <dgm:cxn modelId="{AEF21F28-CBB2-4F63-B458-2C1F31672454}" type="presOf" srcId="{A855F291-7C0B-4C2E-9243-F0C82B74B620}" destId="{1DD93DF2-4F99-408E-9767-9E982596AEC3}" srcOrd="0" destOrd="0" presId="urn:microsoft.com/office/officeart/2005/8/layout/hierarchy2"/>
    <dgm:cxn modelId="{98E098D6-7DA4-48A1-8187-58C8EF829F22}" type="presOf" srcId="{3B865FA0-2782-4E2D-A93E-8244DB3CF130}" destId="{D2FE0EAB-270A-4458-AA40-5F89F4D16711}" srcOrd="0" destOrd="0" presId="urn:microsoft.com/office/officeart/2005/8/layout/hierarchy2"/>
    <dgm:cxn modelId="{901D8A14-F842-49B9-90D6-1AED48C19A74}" type="presOf" srcId="{D70ABD39-EB9D-4F8A-B23C-07EA22D3874A}" destId="{B0418A7C-7132-425D-A6AD-C984DF67B877}" srcOrd="1" destOrd="0" presId="urn:microsoft.com/office/officeart/2005/8/layout/hierarchy2"/>
    <dgm:cxn modelId="{69C8830C-F955-465D-AD1F-7BC880E7BCE1}" type="presOf" srcId="{E1B1935A-EB95-4D62-9A90-B56204956C15}" destId="{393DC810-7232-406F-8DF9-AF61B6037EA6}" srcOrd="1" destOrd="0" presId="urn:microsoft.com/office/officeart/2005/8/layout/hierarchy2"/>
    <dgm:cxn modelId="{70537B9F-5A69-4F6C-B584-809E57AE3010}" type="presOf" srcId="{8F2CCA18-B9D8-4E03-A548-855A55390068}" destId="{1F05CDD5-D08E-48C1-B9D3-1676E0F780C5}" srcOrd="0" destOrd="0" presId="urn:microsoft.com/office/officeart/2005/8/layout/hierarchy2"/>
    <dgm:cxn modelId="{13C3C0C0-48DF-43F8-A54D-E2A7C45F7EAD}" type="presOf" srcId="{8F2CCA18-B9D8-4E03-A548-855A55390068}" destId="{5DF25C6A-B091-4E49-904A-A2C119084061}" srcOrd="1" destOrd="0" presId="urn:microsoft.com/office/officeart/2005/8/layout/hierarchy2"/>
    <dgm:cxn modelId="{6AC297B2-6B54-4017-AEC2-5CAEE5E91CE0}" srcId="{2CA49CAB-D8B4-4195-A1B3-84069A638DE1}" destId="{A855F291-7C0B-4C2E-9243-F0C82B74B620}" srcOrd="0" destOrd="0" parTransId="{2277A0CD-9A22-49E0-8B6B-B4D67F64E3DA}" sibTransId="{874A62F0-764F-4006-A156-FFCF3882646F}"/>
    <dgm:cxn modelId="{BE47A9EF-05B8-4AFA-8FD3-8CD166BC1B48}" type="presOf" srcId="{A842FD4A-CB9E-4CBD-A471-F18E052BB064}" destId="{D2257FD4-09B3-427E-9942-0D5BD8245F74}" srcOrd="1" destOrd="0" presId="urn:microsoft.com/office/officeart/2005/8/layout/hierarchy2"/>
    <dgm:cxn modelId="{DDE25C98-6811-4B23-9ED8-17846B6697D2}" type="presOf" srcId="{273CDB0D-5C59-4E66-9DA4-D34712E73453}" destId="{8FA31EA8-A8A3-4012-8A98-367C27B6149C}" srcOrd="0" destOrd="0" presId="urn:microsoft.com/office/officeart/2005/8/layout/hierarchy2"/>
    <dgm:cxn modelId="{08A1D90F-8A1E-4318-82CE-6BBCAC323ECF}" srcId="{ACA39946-F172-4C58-B204-D048184B4062}" destId="{3B865FA0-2782-4E2D-A93E-8244DB3CF130}" srcOrd="0" destOrd="0" parTransId="{E1B1935A-EB95-4D62-9A90-B56204956C15}" sibTransId="{76C84F1E-3B38-450F-A17A-1CAAF9B31B0E}"/>
    <dgm:cxn modelId="{5FCCF05F-59CD-423A-98FA-296BD6F07833}" type="presParOf" srcId="{D0A4D91A-147F-453D-A09F-7CF512B35716}" destId="{61AB400D-E701-499C-ADF6-7B67D33CF7D3}" srcOrd="0" destOrd="0" presId="urn:microsoft.com/office/officeart/2005/8/layout/hierarchy2"/>
    <dgm:cxn modelId="{0D334B9E-3445-42A4-A326-9202303EA4BB}" type="presParOf" srcId="{61AB400D-E701-499C-ADF6-7B67D33CF7D3}" destId="{1DD93DF2-4F99-408E-9767-9E982596AEC3}" srcOrd="0" destOrd="0" presId="urn:microsoft.com/office/officeart/2005/8/layout/hierarchy2"/>
    <dgm:cxn modelId="{E7405581-DE23-43CD-A895-F24666BF4362}" type="presParOf" srcId="{61AB400D-E701-499C-ADF6-7B67D33CF7D3}" destId="{3A4EA9F7-8CFF-438C-87B5-1D233A4C90AF}" srcOrd="1" destOrd="0" presId="urn:microsoft.com/office/officeart/2005/8/layout/hierarchy2"/>
    <dgm:cxn modelId="{21569E0A-5182-4A12-A87D-8BEED2661D68}" type="presParOf" srcId="{3A4EA9F7-8CFF-438C-87B5-1D233A4C90AF}" destId="{7C0C9862-112B-412F-B204-F9B1C1A985EE}" srcOrd="0" destOrd="0" presId="urn:microsoft.com/office/officeart/2005/8/layout/hierarchy2"/>
    <dgm:cxn modelId="{8947A1CE-C510-40CF-8DAB-44DCF9A576A6}" type="presParOf" srcId="{7C0C9862-112B-412F-B204-F9B1C1A985EE}" destId="{5E70555D-5906-4BEF-89E1-FA7D5C97B47E}" srcOrd="0" destOrd="0" presId="urn:microsoft.com/office/officeart/2005/8/layout/hierarchy2"/>
    <dgm:cxn modelId="{07A1C9D1-DE5C-438A-A4C0-3BF74E49C1C6}" type="presParOf" srcId="{3A4EA9F7-8CFF-438C-87B5-1D233A4C90AF}" destId="{782AF26F-19D3-428D-9456-462BC686B7BA}" srcOrd="1" destOrd="0" presId="urn:microsoft.com/office/officeart/2005/8/layout/hierarchy2"/>
    <dgm:cxn modelId="{EC0C9632-2EAC-4845-8591-AA9246B2F6C3}" type="presParOf" srcId="{782AF26F-19D3-428D-9456-462BC686B7BA}" destId="{8FA31EA8-A8A3-4012-8A98-367C27B6149C}" srcOrd="0" destOrd="0" presId="urn:microsoft.com/office/officeart/2005/8/layout/hierarchy2"/>
    <dgm:cxn modelId="{2F5358B7-FD74-4FC2-ADDE-56024F540A2B}" type="presParOf" srcId="{782AF26F-19D3-428D-9456-462BC686B7BA}" destId="{70177428-F74C-43D4-B2F5-C13F11E6231E}" srcOrd="1" destOrd="0" presId="urn:microsoft.com/office/officeart/2005/8/layout/hierarchy2"/>
    <dgm:cxn modelId="{999A2E1A-8E86-48F4-B5BD-5AB12B4E38C5}" type="presParOf" srcId="{70177428-F74C-43D4-B2F5-C13F11E6231E}" destId="{1F05CDD5-D08E-48C1-B9D3-1676E0F780C5}" srcOrd="0" destOrd="0" presId="urn:microsoft.com/office/officeart/2005/8/layout/hierarchy2"/>
    <dgm:cxn modelId="{7AD50514-0B8F-4CF1-8933-C8DA0E71B6DD}" type="presParOf" srcId="{1F05CDD5-D08E-48C1-B9D3-1676E0F780C5}" destId="{5DF25C6A-B091-4E49-904A-A2C119084061}" srcOrd="0" destOrd="0" presId="urn:microsoft.com/office/officeart/2005/8/layout/hierarchy2"/>
    <dgm:cxn modelId="{444944E0-A9F5-446F-B3C9-6DD0A9A8EEB9}" type="presParOf" srcId="{70177428-F74C-43D4-B2F5-C13F11E6231E}" destId="{A2D542F7-205C-4BAF-8E07-AA5264B7789A}" srcOrd="1" destOrd="0" presId="urn:microsoft.com/office/officeart/2005/8/layout/hierarchy2"/>
    <dgm:cxn modelId="{555DB0D8-84C9-47CD-8146-23581B9485E2}" type="presParOf" srcId="{A2D542F7-205C-4BAF-8E07-AA5264B7789A}" destId="{A74CA762-8E05-49D4-B51C-842F2ACA4A00}" srcOrd="0" destOrd="0" presId="urn:microsoft.com/office/officeart/2005/8/layout/hierarchy2"/>
    <dgm:cxn modelId="{829079DE-454A-4626-8814-D6098AF9925D}" type="presParOf" srcId="{A2D542F7-205C-4BAF-8E07-AA5264B7789A}" destId="{DF5BD8A8-3197-43C1-866D-49A0F1B8FD29}" srcOrd="1" destOrd="0" presId="urn:microsoft.com/office/officeart/2005/8/layout/hierarchy2"/>
    <dgm:cxn modelId="{197F220A-1A27-4A04-941A-673B4782E2E9}" type="presParOf" srcId="{70177428-F74C-43D4-B2F5-C13F11E6231E}" destId="{B7BA2CDA-4C77-4484-96D7-F9282C0F3A43}" srcOrd="2" destOrd="0" presId="urn:microsoft.com/office/officeart/2005/8/layout/hierarchy2"/>
    <dgm:cxn modelId="{2C5C4120-ED72-420A-8E20-374B95F81CA7}" type="presParOf" srcId="{B7BA2CDA-4C77-4484-96D7-F9282C0F3A43}" destId="{B0418A7C-7132-425D-A6AD-C984DF67B877}" srcOrd="0" destOrd="0" presId="urn:microsoft.com/office/officeart/2005/8/layout/hierarchy2"/>
    <dgm:cxn modelId="{FF4C9DE3-933D-4A27-A553-0A7D295EBB73}" type="presParOf" srcId="{70177428-F74C-43D4-B2F5-C13F11E6231E}" destId="{53407949-9195-4E48-B837-C9BDC11F0E26}" srcOrd="3" destOrd="0" presId="urn:microsoft.com/office/officeart/2005/8/layout/hierarchy2"/>
    <dgm:cxn modelId="{E4C39FAE-25B2-427A-8819-4D35B689F908}" type="presParOf" srcId="{53407949-9195-4E48-B837-C9BDC11F0E26}" destId="{562C417D-0897-4034-8613-A8597812CFEB}" srcOrd="0" destOrd="0" presId="urn:microsoft.com/office/officeart/2005/8/layout/hierarchy2"/>
    <dgm:cxn modelId="{0DE2B885-670F-4118-A233-39C804EB8B88}" type="presParOf" srcId="{53407949-9195-4E48-B837-C9BDC11F0E26}" destId="{75F3B57D-EAB1-4051-A954-CE4EEA3F77C9}" srcOrd="1" destOrd="0" presId="urn:microsoft.com/office/officeart/2005/8/layout/hierarchy2"/>
    <dgm:cxn modelId="{A32D7422-25DD-4BD3-A264-F2CEBFDE5D2E}" type="presParOf" srcId="{3A4EA9F7-8CFF-438C-87B5-1D233A4C90AF}" destId="{FE9743B6-1B01-4703-AED9-74916FE9FB63}" srcOrd="2" destOrd="0" presId="urn:microsoft.com/office/officeart/2005/8/layout/hierarchy2"/>
    <dgm:cxn modelId="{1827B4E4-497A-43CA-8B9B-618B221862C0}" type="presParOf" srcId="{FE9743B6-1B01-4703-AED9-74916FE9FB63}" destId="{D2257FD4-09B3-427E-9942-0D5BD8245F74}" srcOrd="0" destOrd="0" presId="urn:microsoft.com/office/officeart/2005/8/layout/hierarchy2"/>
    <dgm:cxn modelId="{77B7069C-8CF2-4B2F-9FB9-85E0EF813E03}" type="presParOf" srcId="{3A4EA9F7-8CFF-438C-87B5-1D233A4C90AF}" destId="{9D786151-6B38-4971-B370-67D6FD9CCC2C}" srcOrd="3" destOrd="0" presId="urn:microsoft.com/office/officeart/2005/8/layout/hierarchy2"/>
    <dgm:cxn modelId="{5890E193-637B-41E1-8F29-C25E222CBEA4}" type="presParOf" srcId="{9D786151-6B38-4971-B370-67D6FD9CCC2C}" destId="{08372D91-D9E2-42E2-BD5B-947581994672}" srcOrd="0" destOrd="0" presId="urn:microsoft.com/office/officeart/2005/8/layout/hierarchy2"/>
    <dgm:cxn modelId="{14C9D4A0-6B32-41AD-A661-97B04F59204D}" type="presParOf" srcId="{9D786151-6B38-4971-B370-67D6FD9CCC2C}" destId="{1BB825FC-E30F-4B04-A6C3-94381F6216EF}" srcOrd="1" destOrd="0" presId="urn:microsoft.com/office/officeart/2005/8/layout/hierarchy2"/>
    <dgm:cxn modelId="{7F45ACDE-7ADB-42FF-8B53-BFD659BBAF5A}" type="presParOf" srcId="{1BB825FC-E30F-4B04-A6C3-94381F6216EF}" destId="{7D158286-AC7B-4EFD-9B31-4F0511577C7F}" srcOrd="0" destOrd="0" presId="urn:microsoft.com/office/officeart/2005/8/layout/hierarchy2"/>
    <dgm:cxn modelId="{3EAD21A6-5703-4E31-B20C-325A5CB76194}" type="presParOf" srcId="{7D158286-AC7B-4EFD-9B31-4F0511577C7F}" destId="{393DC810-7232-406F-8DF9-AF61B6037EA6}" srcOrd="0" destOrd="0" presId="urn:microsoft.com/office/officeart/2005/8/layout/hierarchy2"/>
    <dgm:cxn modelId="{5339F735-B7B9-42D2-9142-3A80C7E258A9}" type="presParOf" srcId="{1BB825FC-E30F-4B04-A6C3-94381F6216EF}" destId="{E4F67ED8-27B3-47C4-8708-389101828CE2}" srcOrd="1" destOrd="0" presId="urn:microsoft.com/office/officeart/2005/8/layout/hierarchy2"/>
    <dgm:cxn modelId="{B4E674CC-A543-44A8-855D-B1728E69AC44}" type="presParOf" srcId="{E4F67ED8-27B3-47C4-8708-389101828CE2}" destId="{D2FE0EAB-270A-4458-AA40-5F89F4D16711}" srcOrd="0" destOrd="0" presId="urn:microsoft.com/office/officeart/2005/8/layout/hierarchy2"/>
    <dgm:cxn modelId="{CF2DDF4A-598F-4DBF-A9F2-556618C9BAEF}" type="presParOf" srcId="{E4F67ED8-27B3-47C4-8708-389101828CE2}" destId="{D88C2872-60F8-43FC-BB69-362C41F105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2BB24-3C88-46B3-957A-064CA2FDED4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357F-C470-4A3E-9769-B570C1A3A6D2}">
      <dgm:prSet phldrT="[Text]"/>
      <dgm:spPr/>
      <dgm:t>
        <a:bodyPr/>
        <a:lstStyle/>
        <a:p>
          <a:r>
            <a:rPr lang="en-US" dirty="0" smtClean="0"/>
            <a:t>Map RePriv interest taxonomy to del.icio.us topics</a:t>
          </a:r>
          <a:endParaRPr lang="en-US" b="1" dirty="0"/>
        </a:p>
      </dgm:t>
    </dgm:pt>
    <dgm:pt modelId="{FCF3720D-8C10-47E1-9C02-53442B8DD976}" type="parTrans" cxnId="{E60678FE-9033-4E57-AC5B-DB4AD5AF41FA}">
      <dgm:prSet/>
      <dgm:spPr/>
      <dgm:t>
        <a:bodyPr/>
        <a:lstStyle/>
        <a:p>
          <a:endParaRPr lang="en-US"/>
        </a:p>
      </dgm:t>
    </dgm:pt>
    <dgm:pt modelId="{17554F57-3256-4A4B-AE9B-5988411C14F1}" type="sibTrans" cxnId="{E60678FE-9033-4E57-AC5B-DB4AD5AF41FA}">
      <dgm:prSet/>
      <dgm:spPr/>
      <dgm:t>
        <a:bodyPr/>
        <a:lstStyle/>
        <a:p>
          <a:endParaRPr lang="en-US"/>
        </a:p>
      </dgm:t>
    </dgm:pt>
    <dgm:pt modelId="{35A8E38A-DF5B-4FEA-A9CE-42759C0A7AC5}">
      <dgm:prSet phldrT="[Text]"/>
      <dgm:spPr/>
      <dgm:t>
        <a:bodyPr/>
        <a:lstStyle/>
        <a:p>
          <a:r>
            <a:rPr lang="en-US" dirty="0" smtClean="0"/>
            <a:t>Query personal store for top interests</a:t>
          </a:r>
          <a:endParaRPr lang="en-US" dirty="0"/>
        </a:p>
      </dgm:t>
    </dgm:pt>
    <dgm:pt modelId="{6FD493CF-3AC2-490F-A391-263BFBB52B79}" type="parTrans" cxnId="{40ABF95D-EFF7-4527-924D-1A98D2AEAC65}">
      <dgm:prSet/>
      <dgm:spPr/>
      <dgm:t>
        <a:bodyPr/>
        <a:lstStyle/>
        <a:p>
          <a:endParaRPr lang="en-US"/>
        </a:p>
      </dgm:t>
    </dgm:pt>
    <dgm:pt modelId="{78882042-5A98-40ED-8B17-ADC80D6E8F39}" type="sibTrans" cxnId="{40ABF95D-EFF7-4527-924D-1A98D2AEAC65}">
      <dgm:prSet/>
      <dgm:spPr/>
      <dgm:t>
        <a:bodyPr/>
        <a:lstStyle/>
        <a:p>
          <a:endParaRPr lang="en-US"/>
        </a:p>
      </dgm:t>
    </dgm:pt>
    <dgm:pt modelId="{E628E572-CBE9-47FA-A8DB-CB5AB54870F1}">
      <dgm:prSet phldrT="[Text]"/>
      <dgm:spPr/>
      <dgm:t>
        <a:bodyPr/>
        <a:lstStyle/>
        <a:p>
          <a:r>
            <a:rPr lang="en-US" dirty="0" smtClean="0"/>
            <a:t>Ask del.icio.us API for “hot” stories in appropriate topic areas from nytimes.com</a:t>
          </a:r>
          <a:endParaRPr lang="en-US" dirty="0"/>
        </a:p>
      </dgm:t>
    </dgm:pt>
    <dgm:pt modelId="{59EFE71D-9C28-4C1D-9BEE-9860D5C36131}" type="parTrans" cxnId="{214B0650-712C-44E1-961E-9D23DACBC52F}">
      <dgm:prSet/>
      <dgm:spPr/>
      <dgm:t>
        <a:bodyPr/>
        <a:lstStyle/>
        <a:p>
          <a:endParaRPr lang="en-US"/>
        </a:p>
      </dgm:t>
    </dgm:pt>
    <dgm:pt modelId="{2CC5E289-D0CE-47FC-AD9D-1E448939E121}" type="sibTrans" cxnId="{214B0650-712C-44E1-961E-9D23DACBC52F}">
      <dgm:prSet/>
      <dgm:spPr/>
      <dgm:t>
        <a:bodyPr/>
        <a:lstStyle/>
        <a:p>
          <a:endParaRPr lang="en-US"/>
        </a:p>
      </dgm:t>
    </dgm:pt>
    <dgm:pt modelId="{FCD7767F-E763-4A13-A65C-3BE5A33B31F5}">
      <dgm:prSet phldrT="[Text]"/>
      <dgm:spPr/>
      <dgm:t>
        <a:bodyPr/>
        <a:lstStyle/>
        <a:p>
          <a:r>
            <a:rPr lang="en-US" dirty="0" smtClean="0"/>
            <a:t>Replace nytimes.com front page with del.icio.us stories</a:t>
          </a:r>
          <a:endParaRPr lang="en-US" dirty="0"/>
        </a:p>
      </dgm:t>
    </dgm:pt>
    <dgm:pt modelId="{4D61C95E-ECA8-42D5-B29E-DFC8C7F596BD}" type="parTrans" cxnId="{6E08FA7A-5B83-4628-92F3-2002AF2A8C14}">
      <dgm:prSet/>
      <dgm:spPr/>
      <dgm:t>
        <a:bodyPr/>
        <a:lstStyle/>
        <a:p>
          <a:endParaRPr lang="en-US"/>
        </a:p>
      </dgm:t>
    </dgm:pt>
    <dgm:pt modelId="{1EAA8329-BA9E-4675-820B-012B1CF90FCB}" type="sibTrans" cxnId="{6E08FA7A-5B83-4628-92F3-2002AF2A8C14}">
      <dgm:prSet/>
      <dgm:spPr/>
      <dgm:t>
        <a:bodyPr/>
        <a:lstStyle/>
        <a:p>
          <a:endParaRPr lang="en-US"/>
        </a:p>
      </dgm:t>
    </dgm:pt>
    <dgm:pt modelId="{178E9939-24CD-443D-BEE7-92C6749C47C2}" type="pres">
      <dgm:prSet presAssocID="{A582BB24-3C88-46B3-957A-064CA2FDED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3C4CF-EA03-4701-B907-AC4653F64997}" type="pres">
      <dgm:prSet presAssocID="{A582BB24-3C88-46B3-957A-064CA2FDED49}" presName="dummyMaxCanvas" presStyleCnt="0">
        <dgm:presLayoutVars/>
      </dgm:prSet>
      <dgm:spPr/>
    </dgm:pt>
    <dgm:pt modelId="{FF02E500-E1FE-4C50-AFE7-D27F3F3F2129}" type="pres">
      <dgm:prSet presAssocID="{A582BB24-3C88-46B3-957A-064CA2FDED4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CB486-5A3F-4033-8D7E-FDA3DD98E629}" type="pres">
      <dgm:prSet presAssocID="{A582BB24-3C88-46B3-957A-064CA2FDED4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172B4-6A9D-4135-984A-4FB912782FAB}" type="pres">
      <dgm:prSet presAssocID="{A582BB24-3C88-46B3-957A-064CA2FDED4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24E6D-8837-479D-B60D-73DE44FE441F}" type="pres">
      <dgm:prSet presAssocID="{A582BB24-3C88-46B3-957A-064CA2FDED4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191AD-A1EE-4321-BC13-4C281DBB7DCB}" type="pres">
      <dgm:prSet presAssocID="{A582BB24-3C88-46B3-957A-064CA2FDED4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D410D-31C9-40A7-B741-0D020F38A7B3}" type="pres">
      <dgm:prSet presAssocID="{A582BB24-3C88-46B3-957A-064CA2FDED4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4BAAF-C094-4354-8C1C-D48B5BB70B24}" type="pres">
      <dgm:prSet presAssocID="{A582BB24-3C88-46B3-957A-064CA2FDED4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CD3CF-84E5-47F6-AFCD-CF3A27BE9311}" type="pres">
      <dgm:prSet presAssocID="{A582BB24-3C88-46B3-957A-064CA2FDED4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9EF5A-EF3A-4CD5-A22A-5ED17F30BB98}" type="pres">
      <dgm:prSet presAssocID="{A582BB24-3C88-46B3-957A-064CA2FDED4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0963D-CC82-4DD0-9D61-CE76EF80886A}" type="pres">
      <dgm:prSet presAssocID="{A582BB24-3C88-46B3-957A-064CA2FDED4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90CEC-AF9B-431E-A878-5FAE5CB35FDB}" type="pres">
      <dgm:prSet presAssocID="{A582BB24-3C88-46B3-957A-064CA2FDED4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678FE-9033-4E57-AC5B-DB4AD5AF41FA}" srcId="{A582BB24-3C88-46B3-957A-064CA2FDED49}" destId="{FB34357F-C470-4A3E-9769-B570C1A3A6D2}" srcOrd="0" destOrd="0" parTransId="{FCF3720D-8C10-47E1-9C02-53442B8DD976}" sibTransId="{17554F57-3256-4A4B-AE9B-5988411C14F1}"/>
    <dgm:cxn modelId="{6E08FA7A-5B83-4628-92F3-2002AF2A8C14}" srcId="{A582BB24-3C88-46B3-957A-064CA2FDED49}" destId="{FCD7767F-E763-4A13-A65C-3BE5A33B31F5}" srcOrd="3" destOrd="0" parTransId="{4D61C95E-ECA8-42D5-B29E-DFC8C7F596BD}" sibTransId="{1EAA8329-BA9E-4675-820B-012B1CF90FCB}"/>
    <dgm:cxn modelId="{1BC3F990-9EA0-418A-A2F3-7ECA38D94C13}" type="presOf" srcId="{17554F57-3256-4A4B-AE9B-5988411C14F1}" destId="{B04191AD-A1EE-4321-BC13-4C281DBB7DCB}" srcOrd="0" destOrd="0" presId="urn:microsoft.com/office/officeart/2005/8/layout/vProcess5"/>
    <dgm:cxn modelId="{96160417-8470-4197-989F-F69461B1CF35}" type="presOf" srcId="{FCD7767F-E763-4A13-A65C-3BE5A33B31F5}" destId="{D4C90CEC-AF9B-431E-A878-5FAE5CB35FDB}" srcOrd="1" destOrd="0" presId="urn:microsoft.com/office/officeart/2005/8/layout/vProcess5"/>
    <dgm:cxn modelId="{214B0650-712C-44E1-961E-9D23DACBC52F}" srcId="{A582BB24-3C88-46B3-957A-064CA2FDED49}" destId="{E628E572-CBE9-47FA-A8DB-CB5AB54870F1}" srcOrd="2" destOrd="0" parTransId="{59EFE71D-9C28-4C1D-9BEE-9860D5C36131}" sibTransId="{2CC5E289-D0CE-47FC-AD9D-1E448939E121}"/>
    <dgm:cxn modelId="{04A19EA2-2B2A-4CFB-A846-8BCB8292F314}" type="presOf" srcId="{E628E572-CBE9-47FA-A8DB-CB5AB54870F1}" destId="{7AF172B4-6A9D-4135-984A-4FB912782FAB}" srcOrd="0" destOrd="0" presId="urn:microsoft.com/office/officeart/2005/8/layout/vProcess5"/>
    <dgm:cxn modelId="{72C66BD0-2923-4E19-9790-7E5507DD2079}" type="presOf" srcId="{FB34357F-C470-4A3E-9769-B570C1A3A6D2}" destId="{FF02E500-E1FE-4C50-AFE7-D27F3F3F2129}" srcOrd="0" destOrd="0" presId="urn:microsoft.com/office/officeart/2005/8/layout/vProcess5"/>
    <dgm:cxn modelId="{61B05B03-2E95-4BA9-8854-8DDEED236145}" type="presOf" srcId="{78882042-5A98-40ED-8B17-ADC80D6E8F39}" destId="{DD9D410D-31C9-40A7-B741-0D020F38A7B3}" srcOrd="0" destOrd="0" presId="urn:microsoft.com/office/officeart/2005/8/layout/vProcess5"/>
    <dgm:cxn modelId="{B19F0DDD-0434-48C6-A926-E1F238041452}" type="presOf" srcId="{FCD7767F-E763-4A13-A65C-3BE5A33B31F5}" destId="{99324E6D-8837-479D-B60D-73DE44FE441F}" srcOrd="0" destOrd="0" presId="urn:microsoft.com/office/officeart/2005/8/layout/vProcess5"/>
    <dgm:cxn modelId="{40ABF95D-EFF7-4527-924D-1A98D2AEAC65}" srcId="{A582BB24-3C88-46B3-957A-064CA2FDED49}" destId="{35A8E38A-DF5B-4FEA-A9CE-42759C0A7AC5}" srcOrd="1" destOrd="0" parTransId="{6FD493CF-3AC2-490F-A391-263BFBB52B79}" sibTransId="{78882042-5A98-40ED-8B17-ADC80D6E8F39}"/>
    <dgm:cxn modelId="{0980C11C-B123-4AD4-969E-BC72B83D35E9}" type="presOf" srcId="{E628E572-CBE9-47FA-A8DB-CB5AB54870F1}" destId="{4150963D-CC82-4DD0-9D61-CE76EF80886A}" srcOrd="1" destOrd="0" presId="urn:microsoft.com/office/officeart/2005/8/layout/vProcess5"/>
    <dgm:cxn modelId="{1B1D7345-72E0-4637-B62A-DFFE7C81B0ED}" type="presOf" srcId="{2CC5E289-D0CE-47FC-AD9D-1E448939E121}" destId="{9C04BAAF-C094-4354-8C1C-D48B5BB70B24}" srcOrd="0" destOrd="0" presId="urn:microsoft.com/office/officeart/2005/8/layout/vProcess5"/>
    <dgm:cxn modelId="{FF14B6BC-62EB-43A2-A8B1-94FB74D64867}" type="presOf" srcId="{FB34357F-C470-4A3E-9769-B570C1A3A6D2}" destId="{389CD3CF-84E5-47F6-AFCD-CF3A27BE9311}" srcOrd="1" destOrd="0" presId="urn:microsoft.com/office/officeart/2005/8/layout/vProcess5"/>
    <dgm:cxn modelId="{6E44A036-302A-46DD-914F-2CF4A77D3AE3}" type="presOf" srcId="{35A8E38A-DF5B-4FEA-A9CE-42759C0A7AC5}" destId="{6FA9EF5A-EF3A-4CD5-A22A-5ED17F30BB98}" srcOrd="1" destOrd="0" presId="urn:microsoft.com/office/officeart/2005/8/layout/vProcess5"/>
    <dgm:cxn modelId="{7578EEA4-4D57-48AE-B8A7-9E798DE31392}" type="presOf" srcId="{A582BB24-3C88-46B3-957A-064CA2FDED49}" destId="{178E9939-24CD-443D-BEE7-92C6749C47C2}" srcOrd="0" destOrd="0" presId="urn:microsoft.com/office/officeart/2005/8/layout/vProcess5"/>
    <dgm:cxn modelId="{1C228D6C-C11F-436F-A586-BBB2015F558F}" type="presOf" srcId="{35A8E38A-DF5B-4FEA-A9CE-42759C0A7AC5}" destId="{ED7CB486-5A3F-4033-8D7E-FDA3DD98E629}" srcOrd="0" destOrd="0" presId="urn:microsoft.com/office/officeart/2005/8/layout/vProcess5"/>
    <dgm:cxn modelId="{29C3E0E4-792A-448D-88B1-F9093D15A7F3}" type="presParOf" srcId="{178E9939-24CD-443D-BEE7-92C6749C47C2}" destId="{4DB3C4CF-EA03-4701-B907-AC4653F64997}" srcOrd="0" destOrd="0" presId="urn:microsoft.com/office/officeart/2005/8/layout/vProcess5"/>
    <dgm:cxn modelId="{B50D6F23-E05C-4A27-B96B-2B26435932D4}" type="presParOf" srcId="{178E9939-24CD-443D-BEE7-92C6749C47C2}" destId="{FF02E500-E1FE-4C50-AFE7-D27F3F3F2129}" srcOrd="1" destOrd="0" presId="urn:microsoft.com/office/officeart/2005/8/layout/vProcess5"/>
    <dgm:cxn modelId="{5E72E1FA-3AFF-4B49-819A-5F80433B6EF6}" type="presParOf" srcId="{178E9939-24CD-443D-BEE7-92C6749C47C2}" destId="{ED7CB486-5A3F-4033-8D7E-FDA3DD98E629}" srcOrd="2" destOrd="0" presId="urn:microsoft.com/office/officeart/2005/8/layout/vProcess5"/>
    <dgm:cxn modelId="{6815DBA6-1C72-4059-98CB-06A15A050A5B}" type="presParOf" srcId="{178E9939-24CD-443D-BEE7-92C6749C47C2}" destId="{7AF172B4-6A9D-4135-984A-4FB912782FAB}" srcOrd="3" destOrd="0" presId="urn:microsoft.com/office/officeart/2005/8/layout/vProcess5"/>
    <dgm:cxn modelId="{A50FEE8A-08E6-4F28-B8C1-7BC606996E8D}" type="presParOf" srcId="{178E9939-24CD-443D-BEE7-92C6749C47C2}" destId="{99324E6D-8837-479D-B60D-73DE44FE441F}" srcOrd="4" destOrd="0" presId="urn:microsoft.com/office/officeart/2005/8/layout/vProcess5"/>
    <dgm:cxn modelId="{06137C2B-725D-43A2-8A09-B356EF4577BC}" type="presParOf" srcId="{178E9939-24CD-443D-BEE7-92C6749C47C2}" destId="{B04191AD-A1EE-4321-BC13-4C281DBB7DCB}" srcOrd="5" destOrd="0" presId="urn:microsoft.com/office/officeart/2005/8/layout/vProcess5"/>
    <dgm:cxn modelId="{59ECF6AF-82AF-4B46-B103-D7A63672D1E3}" type="presParOf" srcId="{178E9939-24CD-443D-BEE7-92C6749C47C2}" destId="{DD9D410D-31C9-40A7-B741-0D020F38A7B3}" srcOrd="6" destOrd="0" presId="urn:microsoft.com/office/officeart/2005/8/layout/vProcess5"/>
    <dgm:cxn modelId="{FD903ECB-1DB3-4654-8E09-DBE49BF6C513}" type="presParOf" srcId="{178E9939-24CD-443D-BEE7-92C6749C47C2}" destId="{9C04BAAF-C094-4354-8C1C-D48B5BB70B24}" srcOrd="7" destOrd="0" presId="urn:microsoft.com/office/officeart/2005/8/layout/vProcess5"/>
    <dgm:cxn modelId="{941FE5CD-E0B7-44FB-B728-B9831ADA9983}" type="presParOf" srcId="{178E9939-24CD-443D-BEE7-92C6749C47C2}" destId="{389CD3CF-84E5-47F6-AFCD-CF3A27BE9311}" srcOrd="8" destOrd="0" presId="urn:microsoft.com/office/officeart/2005/8/layout/vProcess5"/>
    <dgm:cxn modelId="{A79F67B6-1CD3-4AC5-8CF7-C844BFDE090C}" type="presParOf" srcId="{178E9939-24CD-443D-BEE7-92C6749C47C2}" destId="{6FA9EF5A-EF3A-4CD5-A22A-5ED17F30BB98}" srcOrd="9" destOrd="0" presId="urn:microsoft.com/office/officeart/2005/8/layout/vProcess5"/>
    <dgm:cxn modelId="{0AC969A7-D871-4E8B-996D-920D98457A06}" type="presParOf" srcId="{178E9939-24CD-443D-BEE7-92C6749C47C2}" destId="{4150963D-CC82-4DD0-9D61-CE76EF80886A}" srcOrd="10" destOrd="0" presId="urn:microsoft.com/office/officeart/2005/8/layout/vProcess5"/>
    <dgm:cxn modelId="{2DABF326-2FAA-44BB-8B6B-B0E3ED43C500}" type="presParOf" srcId="{178E9939-24CD-443D-BEE7-92C6749C47C2}" destId="{D4C90CEC-AF9B-431E-A878-5FAE5CB35FD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37AE-67B0-4DDB-8CB7-9FCCD704673B}">
      <dsp:nvSpPr>
        <dsp:cNvPr id="0" name=""/>
        <dsp:cNvSpPr/>
      </dsp:nvSpPr>
      <dsp:spPr>
        <a:xfrm>
          <a:off x="3756409" y="1043781"/>
          <a:ext cx="1976437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Privacy concerns</a:t>
          </a:r>
          <a:endParaRPr lang="en-US" sz="2400" b="1" kern="1200" dirty="0"/>
        </a:p>
      </dsp:txBody>
      <dsp:txXfrm>
        <a:off x="3756409" y="1043781"/>
        <a:ext cx="1976437" cy="1976437"/>
      </dsp:txXfrm>
    </dsp:sp>
    <dsp:sp modelId="{53513DCA-41B0-4912-AED8-F7B2EE49F6B9}">
      <dsp:nvSpPr>
        <dsp:cNvPr id="0" name=""/>
        <dsp:cNvSpPr/>
      </dsp:nvSpPr>
      <dsp:spPr>
        <a:xfrm>
          <a:off x="1095008" y="-1571"/>
          <a:ext cx="4067142" cy="4067142"/>
        </a:xfrm>
        <a:prstGeom prst="circularArrow">
          <a:avLst>
            <a:gd name="adj1" fmla="val 9476"/>
            <a:gd name="adj2" fmla="val 684342"/>
            <a:gd name="adj3" fmla="val 7853762"/>
            <a:gd name="adj4" fmla="val 22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88197-2E92-439B-BF82-4065A189DE7A}">
      <dsp:nvSpPr>
        <dsp:cNvPr id="0" name=""/>
        <dsp:cNvSpPr/>
      </dsp:nvSpPr>
      <dsp:spPr>
        <a:xfrm>
          <a:off x="363153" y="1043781"/>
          <a:ext cx="2298754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</a:rPr>
            <a:t>Share data to get personalized results</a:t>
          </a:r>
          <a:endParaRPr lang="en-US" sz="2400" b="1" kern="1200" dirty="0"/>
        </a:p>
      </dsp:txBody>
      <dsp:txXfrm>
        <a:off x="363153" y="1043781"/>
        <a:ext cx="2298754" cy="1976437"/>
      </dsp:txXfrm>
    </dsp:sp>
    <dsp:sp modelId="{40494BEA-6E63-4583-AED8-667DEFF9C540}">
      <dsp:nvSpPr>
        <dsp:cNvPr id="0" name=""/>
        <dsp:cNvSpPr/>
      </dsp:nvSpPr>
      <dsp:spPr>
        <a:xfrm>
          <a:off x="1095008" y="-1571"/>
          <a:ext cx="4067142" cy="4067142"/>
        </a:xfrm>
        <a:prstGeom prst="circularArrow">
          <a:avLst>
            <a:gd name="adj1" fmla="val 9476"/>
            <a:gd name="adj2" fmla="val 684342"/>
            <a:gd name="adj3" fmla="val 18653762"/>
            <a:gd name="adj4" fmla="val 130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93DF2-4F99-408E-9767-9E982596AEC3}">
      <dsp:nvSpPr>
        <dsp:cNvPr id="0" name=""/>
        <dsp:cNvSpPr/>
      </dsp:nvSpPr>
      <dsp:spPr>
        <a:xfrm>
          <a:off x="566" y="858952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Top</a:t>
          </a:r>
          <a:endParaRPr lang="en-US" sz="2200" kern="1200" dirty="0"/>
        </a:p>
      </dsp:txBody>
      <dsp:txXfrm>
        <a:off x="15538" y="873924"/>
        <a:ext cx="992441" cy="481248"/>
      </dsp:txXfrm>
    </dsp:sp>
    <dsp:sp modelId="{7C0C9862-112B-412F-B204-F9B1C1A985EE}">
      <dsp:nvSpPr>
        <dsp:cNvPr id="0" name=""/>
        <dsp:cNvSpPr/>
      </dsp:nvSpPr>
      <dsp:spPr>
        <a:xfrm rot="18770822">
          <a:off x="926747" y="870323"/>
          <a:ext cx="601365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01365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12395" y="879063"/>
        <a:ext cx="30068" cy="30068"/>
      </dsp:txXfrm>
    </dsp:sp>
    <dsp:sp modelId="{8FA31EA8-A8A3-4012-8A98-367C27B6149C}">
      <dsp:nvSpPr>
        <dsp:cNvPr id="0" name=""/>
        <dsp:cNvSpPr/>
      </dsp:nvSpPr>
      <dsp:spPr>
        <a:xfrm>
          <a:off x="1431907" y="418049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Science</a:t>
          </a:r>
          <a:endParaRPr lang="en-US" sz="2200" kern="1200" dirty="0"/>
        </a:p>
      </dsp:txBody>
      <dsp:txXfrm>
        <a:off x="1446879" y="433021"/>
        <a:ext cx="992441" cy="481248"/>
      </dsp:txXfrm>
    </dsp:sp>
    <dsp:sp modelId="{1F05CDD5-D08E-48C1-B9D3-1676E0F780C5}">
      <dsp:nvSpPr>
        <dsp:cNvPr id="0" name=""/>
        <dsp:cNvSpPr/>
      </dsp:nvSpPr>
      <dsp:spPr>
        <a:xfrm rot="19457599">
          <a:off x="2406955" y="502903"/>
          <a:ext cx="50362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503628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6179" y="514086"/>
        <a:ext cx="25181" cy="25181"/>
      </dsp:txXfrm>
    </dsp:sp>
    <dsp:sp modelId="{A74CA762-8E05-49D4-B51C-842F2ACA4A00}">
      <dsp:nvSpPr>
        <dsp:cNvPr id="0" name=""/>
        <dsp:cNvSpPr/>
      </dsp:nvSpPr>
      <dsp:spPr>
        <a:xfrm>
          <a:off x="2863247" y="124113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Physics</a:t>
          </a:r>
          <a:endParaRPr lang="en-US" sz="2200" kern="1200" dirty="0"/>
        </a:p>
      </dsp:txBody>
      <dsp:txXfrm>
        <a:off x="2878219" y="139085"/>
        <a:ext cx="992441" cy="481248"/>
      </dsp:txXfrm>
    </dsp:sp>
    <dsp:sp modelId="{B7BA2CDA-4C77-4484-96D7-F9282C0F3A43}">
      <dsp:nvSpPr>
        <dsp:cNvPr id="0" name=""/>
        <dsp:cNvSpPr/>
      </dsp:nvSpPr>
      <dsp:spPr>
        <a:xfrm rot="2142401">
          <a:off x="2406955" y="796839"/>
          <a:ext cx="50362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503628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6179" y="808022"/>
        <a:ext cx="25181" cy="25181"/>
      </dsp:txXfrm>
    </dsp:sp>
    <dsp:sp modelId="{562C417D-0897-4034-8613-A8597812CFEB}">
      <dsp:nvSpPr>
        <dsp:cNvPr id="0" name=""/>
        <dsp:cNvSpPr/>
      </dsp:nvSpPr>
      <dsp:spPr>
        <a:xfrm>
          <a:off x="2863247" y="711985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Math</a:t>
          </a:r>
          <a:endParaRPr lang="en-US" sz="2200" kern="1200" dirty="0"/>
        </a:p>
      </dsp:txBody>
      <dsp:txXfrm>
        <a:off x="2878219" y="726957"/>
        <a:ext cx="992441" cy="481248"/>
      </dsp:txXfrm>
    </dsp:sp>
    <dsp:sp modelId="{FE9743B6-1B01-4703-AED9-74916FE9FB63}">
      <dsp:nvSpPr>
        <dsp:cNvPr id="0" name=""/>
        <dsp:cNvSpPr/>
      </dsp:nvSpPr>
      <dsp:spPr>
        <a:xfrm rot="2829178">
          <a:off x="926747" y="1311227"/>
          <a:ext cx="601365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01365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12395" y="1319967"/>
        <a:ext cx="30068" cy="30068"/>
      </dsp:txXfrm>
    </dsp:sp>
    <dsp:sp modelId="{08372D91-D9E2-42E2-BD5B-947581994672}">
      <dsp:nvSpPr>
        <dsp:cNvPr id="0" name=""/>
        <dsp:cNvSpPr/>
      </dsp:nvSpPr>
      <dsp:spPr>
        <a:xfrm>
          <a:off x="1431907" y="1299856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Sports</a:t>
          </a:r>
        </a:p>
      </dsp:txBody>
      <dsp:txXfrm>
        <a:off x="1446879" y="1314828"/>
        <a:ext cx="992441" cy="481248"/>
      </dsp:txXfrm>
    </dsp:sp>
    <dsp:sp modelId="{7D158286-AC7B-4EFD-9B31-4F0511577C7F}">
      <dsp:nvSpPr>
        <dsp:cNvPr id="0" name=""/>
        <dsp:cNvSpPr/>
      </dsp:nvSpPr>
      <dsp:spPr>
        <a:xfrm>
          <a:off x="2454292" y="1531678"/>
          <a:ext cx="408954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408954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8546" y="1545229"/>
        <a:ext cx="20447" cy="20447"/>
      </dsp:txXfrm>
    </dsp:sp>
    <dsp:sp modelId="{D2FE0EAB-270A-4458-AA40-5F89F4D16711}">
      <dsp:nvSpPr>
        <dsp:cNvPr id="0" name=""/>
        <dsp:cNvSpPr/>
      </dsp:nvSpPr>
      <dsp:spPr>
        <a:xfrm>
          <a:off x="2863247" y="1299856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Football</a:t>
          </a:r>
          <a:endParaRPr lang="en-US" sz="2200" kern="1200" dirty="0"/>
        </a:p>
      </dsp:txBody>
      <dsp:txXfrm>
        <a:off x="2878219" y="1314828"/>
        <a:ext cx="992441" cy="481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2E500-E1FE-4C50-AFE7-D27F3F3F2129}">
      <dsp:nvSpPr>
        <dsp:cNvPr id="0" name=""/>
        <dsp:cNvSpPr/>
      </dsp:nvSpPr>
      <dsp:spPr>
        <a:xfrm>
          <a:off x="0" y="0"/>
          <a:ext cx="6583679" cy="1056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Map RePriv interest taxonomy to del.icio.us topics</a:t>
          </a:r>
          <a:endParaRPr lang="en-US" sz="2300" b="1" kern="1200" dirty="0"/>
        </a:p>
      </dsp:txBody>
      <dsp:txXfrm>
        <a:off x="30933" y="30933"/>
        <a:ext cx="5354788" cy="994266"/>
      </dsp:txXfrm>
    </dsp:sp>
    <dsp:sp modelId="{ED7CB486-5A3F-4033-8D7E-FDA3DD98E629}">
      <dsp:nvSpPr>
        <dsp:cNvPr id="0" name=""/>
        <dsp:cNvSpPr/>
      </dsp:nvSpPr>
      <dsp:spPr>
        <a:xfrm>
          <a:off x="551383" y="1248156"/>
          <a:ext cx="6583679" cy="1056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Query personal store for top interests</a:t>
          </a:r>
          <a:endParaRPr lang="en-US" sz="2300" kern="1200" dirty="0"/>
        </a:p>
      </dsp:txBody>
      <dsp:txXfrm>
        <a:off x="582316" y="1279089"/>
        <a:ext cx="5283944" cy="994266"/>
      </dsp:txXfrm>
    </dsp:sp>
    <dsp:sp modelId="{7AF172B4-6A9D-4135-984A-4FB912782FAB}">
      <dsp:nvSpPr>
        <dsp:cNvPr id="0" name=""/>
        <dsp:cNvSpPr/>
      </dsp:nvSpPr>
      <dsp:spPr>
        <a:xfrm>
          <a:off x="1094536" y="2496312"/>
          <a:ext cx="6583679" cy="1056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Ask del.icio.us API for “hot” stories in appropriate topic areas from nytimes.com</a:t>
          </a:r>
          <a:endParaRPr lang="en-US" sz="2300" kern="1200" dirty="0"/>
        </a:p>
      </dsp:txBody>
      <dsp:txXfrm>
        <a:off x="1125469" y="2527245"/>
        <a:ext cx="5292174" cy="994265"/>
      </dsp:txXfrm>
    </dsp:sp>
    <dsp:sp modelId="{99324E6D-8837-479D-B60D-73DE44FE441F}">
      <dsp:nvSpPr>
        <dsp:cNvPr id="0" name=""/>
        <dsp:cNvSpPr/>
      </dsp:nvSpPr>
      <dsp:spPr>
        <a:xfrm>
          <a:off x="1645919" y="3744467"/>
          <a:ext cx="6583679" cy="1056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Replace nytimes.com front page with del.icio.us stories</a:t>
          </a:r>
          <a:endParaRPr lang="en-US" sz="2300" kern="1200" dirty="0"/>
        </a:p>
      </dsp:txBody>
      <dsp:txXfrm>
        <a:off x="1676852" y="3775400"/>
        <a:ext cx="5283944" cy="994266"/>
      </dsp:txXfrm>
    </dsp:sp>
    <dsp:sp modelId="{B04191AD-A1EE-4321-BC13-4C281DBB7DCB}">
      <dsp:nvSpPr>
        <dsp:cNvPr id="0" name=""/>
        <dsp:cNvSpPr/>
      </dsp:nvSpPr>
      <dsp:spPr>
        <a:xfrm>
          <a:off x="5897194" y="808901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051653" y="808901"/>
        <a:ext cx="377567" cy="516580"/>
      </dsp:txXfrm>
    </dsp:sp>
    <dsp:sp modelId="{DD9D410D-31C9-40A7-B741-0D020F38A7B3}">
      <dsp:nvSpPr>
        <dsp:cNvPr id="0" name=""/>
        <dsp:cNvSpPr/>
      </dsp:nvSpPr>
      <dsp:spPr>
        <a:xfrm>
          <a:off x="6448577" y="2057057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603036" y="2057057"/>
        <a:ext cx="377567" cy="516580"/>
      </dsp:txXfrm>
    </dsp:sp>
    <dsp:sp modelId="{9C04BAAF-C094-4354-8C1C-D48B5BB70B24}">
      <dsp:nvSpPr>
        <dsp:cNvPr id="0" name=""/>
        <dsp:cNvSpPr/>
      </dsp:nvSpPr>
      <dsp:spPr>
        <a:xfrm>
          <a:off x="6991730" y="3305213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146189" y="3305213"/>
        <a:ext cx="377567" cy="516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1EBDA-6F5C-488B-BE55-0A1DA1C69617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5CD5-38FC-4E79-821D-D8F40066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a more detailed look on how we expect this story to play 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would like to visit a new online merchant, and still receive a personalized experience…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used amazon.com loyally for years, and built up a fairly detailed interest profile. This is useless on a new merchant, such as bn.com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 through </a:t>
            </a:r>
            <a:r>
              <a:rPr lang="en-US" dirty="0" err="1" smtClean="0"/>
              <a:t>RePriv</a:t>
            </a:r>
            <a:r>
              <a:rPr lang="en-US" dirty="0" smtClean="0"/>
              <a:t>-enabled scenario of</a:t>
            </a:r>
            <a:r>
              <a:rPr lang="en-US" baseline="0" dirty="0" smtClean="0"/>
              <a:t> user visiting a new online merchant, and receiving a personalized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Illustrates use of general interest mining.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Trust BN.com with not leaking the profile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6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Ask</a:t>
            </a:r>
            <a:r>
              <a:rPr lang="en-US" baseline="0" dirty="0" smtClean="0"/>
              <a:t> the audience: which new york times front page is more likely to interest the author of these slides?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front page on the right was generated by our personalization extension.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Personalized content, such as that on the right, is becoming more popular on the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01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results from </a:t>
            </a:r>
            <a:r>
              <a:rPr lang="en-US" dirty="0" err="1" smtClean="0"/>
              <a:t>Mturk</a:t>
            </a:r>
            <a:r>
              <a:rPr lang="en-US" dirty="0" smtClean="0"/>
              <a:t> study</a:t>
            </a:r>
            <a:r>
              <a:rPr lang="en-US" baseline="0" dirty="0" smtClean="0"/>
              <a:t> – violin plot.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31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RePriv embodies the notion</a:t>
            </a:r>
            <a:r>
              <a:rPr lang="en-US" baseline="0" dirty="0" smtClean="0"/>
              <a:t> that privacy is the right of the individual to control their personal information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RePriv includes default, general-purpose behavior mining that does not affect browser performance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RePriv allows third-party code for flexibility, but uses rigorous software analysis to protect user privacy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Takeaway point: today’s personalized applications do not require the user to sacrifice privacy excessively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We built RePriv to be flexible enough to accommodate next-gen personalized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mining is communicated to content providers with a simple protocol.</a:t>
            </a:r>
          </a:p>
          <a:p>
            <a:endParaRPr lang="en-US" dirty="0" smtClean="0"/>
          </a:p>
          <a:p>
            <a:r>
              <a:rPr lang="en-US" dirty="0" smtClean="0"/>
              <a:t>Walk through instance of protocol.</a:t>
            </a:r>
          </a:p>
          <a:p>
            <a:endParaRPr lang="en-US" dirty="0" smtClean="0"/>
          </a:p>
          <a:p>
            <a:r>
              <a:rPr lang="en-US" dirty="0" smtClean="0"/>
              <a:t>Backwards-compatible</a:t>
            </a:r>
            <a:r>
              <a:rPr lang="en-US" baseline="0" dirty="0" smtClean="0"/>
              <a:t> with existing HTTP implementations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Enables personalization to occur on the server-side.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Communicates topic-specific information, as well as global interest profile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behavior mining doesn’t work for all applications.</a:t>
            </a:r>
          </a:p>
          <a:p>
            <a:endParaRPr lang="en-US" dirty="0" smtClean="0"/>
          </a:p>
          <a:p>
            <a:r>
              <a:rPr lang="en-US" dirty="0" smtClean="0"/>
              <a:t>Search personalization is an example:</a:t>
            </a:r>
            <a:r>
              <a:rPr lang="en-US" baseline="0" dirty="0" smtClean="0"/>
              <a:t> an engine watches which queries I type, and the results I select, in order to provide personalized results.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too particular for a general mechanism in the browser to support.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 through scenario of </a:t>
            </a:r>
            <a:r>
              <a:rPr lang="en-US" dirty="0" err="1" smtClean="0"/>
              <a:t>RePriv</a:t>
            </a:r>
            <a:r>
              <a:rPr lang="en-US" dirty="0" smtClean="0"/>
              <a:t>-enabled</a:t>
            </a:r>
            <a:r>
              <a:rPr lang="en-US" baseline="0" dirty="0" smtClean="0"/>
              <a:t> personalized search experience, to illustrate the collection/use of site-specific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2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RePriv: a framework for protecting privacy by returning control</a:t>
            </a:r>
            <a:r>
              <a:rPr lang="en-US" baseline="0" dirty="0" smtClean="0"/>
              <a:t> of personal information to the client, making dissemination explicit to the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Core Behavior Mining: we show how a general-purpose interest profile for a user can be constructed efficiently from within the browser.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Miners: we made RePriv extensible by allowing third-party code to exist within the browser, using and contributing to the personal data maintained by RePriv. RePriv maintains privacy by rigorously verifying the behavior of all third-party code it runs.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Evaluation: we evaluated key aspects of RePriv using data collected from IE8 &amp; Bing toolbar, as well as user studies on mechanical </a:t>
            </a:r>
            <a:r>
              <a:rPr lang="en-US" baseline="0" dirty="0" err="1" smtClean="0"/>
              <a:t>turk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9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ODP</a:t>
            </a:r>
            <a:r>
              <a:rPr lang="en-US" baseline="0" dirty="0" smtClean="0"/>
              <a:t> taxonomy has been used in the web personalization literature before.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ODP provides labeled training examples in an open, publicly-available format.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Overlap isn’t a huge problem – the categories are subjectively-applied anyway.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Fine</a:t>
            </a:r>
            <a:r>
              <a:rPr lang="en-US" baseline="0" dirty="0" smtClean="0"/>
              <a:t> is a security-typed functional language that supports refined and affine types.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Fine programs cannot affect underlying system without API support.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Refining API parameters to match policy needs removes the need for reference monitor.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Must still verify that refinements correctly capture API functionality/associated policy implications.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NOTE: PLEASE ADD A SCREENSHOT of FINE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Our</a:t>
            </a:r>
            <a:r>
              <a:rPr lang="en-US" baseline="0" dirty="0" smtClean="0"/>
              <a:t> algorithm is an approximation of a collaborative recommendation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It relies on del.icio.us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2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7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F5BEF9-B23B-4591-B188-ABC92FE2A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9B190-A1C4-4AA8-8B75-C747D43FB90F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4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6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png"/><Relationship Id="rId10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153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RePriv</a:t>
            </a:r>
            <a:r>
              <a:rPr lang="en-US" sz="3600" dirty="0" smtClean="0"/>
              <a:t>: Re-Envisioning In-Browser Privacy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4343400" cy="1752600"/>
          </a:xfrm>
        </p:spPr>
        <p:txBody>
          <a:bodyPr/>
          <a:lstStyle/>
          <a:p>
            <a:r>
              <a:rPr lang="en-US" dirty="0" smtClean="0"/>
              <a:t>Matt Fredrikson 	    </a:t>
            </a:r>
          </a:p>
          <a:p>
            <a:r>
              <a:rPr lang="en-US" sz="2400" dirty="0" smtClean="0"/>
              <a:t>University of Wisconsin 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0" y="3810000"/>
            <a:ext cx="4114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 Livshits</a:t>
            </a:r>
          </a:p>
          <a:p>
            <a:r>
              <a:rPr lang="en-US" sz="2400" dirty="0" smtClean="0"/>
              <a:t>Microsoft Research</a:t>
            </a:r>
            <a:endParaRPr lang="en-US" sz="2400" dirty="0"/>
          </a:p>
        </p:txBody>
      </p:sp>
      <p:pic>
        <p:nvPicPr>
          <p:cNvPr id="3074" name="Picture 2" descr="http://graphics.cs.cmu.edu/projects/photoclipart/MicrosoftResearchLogo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019800"/>
            <a:ext cx="2095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Mining Convergence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78659"/>
              </p:ext>
            </p:extLst>
          </p:nvPr>
        </p:nvGraphicFramePr>
        <p:xfrm>
          <a:off x="4572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2895600" y="4091492"/>
            <a:ext cx="0" cy="13187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7800" y="4091492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RePriv vs. the White Pages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momgoesgreen.com/wp-content/phone-book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2931"/>
            <a:ext cx="26860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993" r="7018" b="40003"/>
          <a:stretch/>
        </p:blipFill>
        <p:spPr bwMode="auto">
          <a:xfrm>
            <a:off x="3505199" y="3877596"/>
            <a:ext cx="5362075" cy="29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531139" y="1524000"/>
            <a:ext cx="5318166" cy="2286000"/>
            <a:chOff x="3531139" y="1524000"/>
            <a:chExt cx="5318166" cy="2286000"/>
          </a:xfrm>
        </p:grpSpPr>
        <p:pic>
          <p:nvPicPr>
            <p:cNvPr id="2" name="Picture 1" descr="research.microsoft.com/en-us/um/people/livshits/papers/tr/repriv_tr.pdf - Google Chrome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2" t="26122" r="49851" b="38899"/>
            <a:stretch/>
          </p:blipFill>
          <p:spPr>
            <a:xfrm>
              <a:off x="3531139" y="1524000"/>
              <a:ext cx="4393661" cy="228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80568" y="2141306"/>
              <a:ext cx="768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Source: </a:t>
              </a:r>
            </a:p>
            <a:p>
              <a:r>
                <a:rPr lang="en-US" sz="1400" dirty="0" err="1" smtClean="0">
                  <a:solidFill>
                    <a:schemeClr val="bg1"/>
                  </a:solidFill>
                </a:rPr>
                <a:t>WebMii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4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0358" y="1078666"/>
            <a:ext cx="8001000" cy="4810820"/>
            <a:chOff x="620358" y="1078666"/>
            <a:chExt cx="8001000" cy="4810820"/>
          </a:xfrm>
        </p:grpSpPr>
        <p:grpSp>
          <p:nvGrpSpPr>
            <p:cNvPr id="16" name="Group 15"/>
            <p:cNvGrpSpPr/>
            <p:nvPr/>
          </p:nvGrpSpPr>
          <p:grpSpPr>
            <a:xfrm>
              <a:off x="620358" y="1078666"/>
              <a:ext cx="8001000" cy="4595983"/>
              <a:chOff x="620358" y="1078666"/>
              <a:chExt cx="8001000" cy="459598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62001" y="1183351"/>
                <a:ext cx="7619999" cy="4491298"/>
                <a:chOff x="838200" y="1526250"/>
                <a:chExt cx="7619999" cy="4491298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3581399" y="1634475"/>
                  <a:ext cx="4876800" cy="865792"/>
                </a:xfrm>
                <a:custGeom>
                  <a:avLst/>
                  <a:gdLst>
                    <a:gd name="connsiteX0" fmla="*/ 144302 w 865792"/>
                    <a:gd name="connsiteY0" fmla="*/ 0 h 4876800"/>
                    <a:gd name="connsiteX1" fmla="*/ 721490 w 865792"/>
                    <a:gd name="connsiteY1" fmla="*/ 0 h 4876800"/>
                    <a:gd name="connsiteX2" fmla="*/ 865792 w 865792"/>
                    <a:gd name="connsiteY2" fmla="*/ 144302 h 4876800"/>
                    <a:gd name="connsiteX3" fmla="*/ 865792 w 865792"/>
                    <a:gd name="connsiteY3" fmla="*/ 4876800 h 4876800"/>
                    <a:gd name="connsiteX4" fmla="*/ 865792 w 865792"/>
                    <a:gd name="connsiteY4" fmla="*/ 4876800 h 4876800"/>
                    <a:gd name="connsiteX5" fmla="*/ 0 w 865792"/>
                    <a:gd name="connsiteY5" fmla="*/ 4876800 h 4876800"/>
                    <a:gd name="connsiteX6" fmla="*/ 0 w 865792"/>
                    <a:gd name="connsiteY6" fmla="*/ 4876800 h 4876800"/>
                    <a:gd name="connsiteX7" fmla="*/ 0 w 865792"/>
                    <a:gd name="connsiteY7" fmla="*/ 144302 h 4876800"/>
                    <a:gd name="connsiteX8" fmla="*/ 144302 w 865792"/>
                    <a:gd name="connsiteY8" fmla="*/ 0 h 48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792" h="4876800">
                      <a:moveTo>
                        <a:pt x="865792" y="812821"/>
                      </a:moveTo>
                      <a:lnTo>
                        <a:pt x="865792" y="4063979"/>
                      </a:lnTo>
                      <a:cubicBezTo>
                        <a:pt x="865792" y="4512887"/>
                        <a:pt x="854322" y="4876797"/>
                        <a:pt x="840174" y="4876797"/>
                      </a:cubicBezTo>
                      <a:lnTo>
                        <a:pt x="0" y="4876797"/>
                      </a:lnTo>
                      <a:lnTo>
                        <a:pt x="0" y="487679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40174" y="3"/>
                      </a:lnTo>
                      <a:cubicBezTo>
                        <a:pt x="854322" y="3"/>
                        <a:pt x="865792" y="363913"/>
                        <a:pt x="865792" y="812821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2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7650" tIns="166089" rIns="289914" bIns="166089" numCol="1" spcCol="1270" anchor="ctr" anchorCtr="0">
                  <a:noAutofit/>
                </a:bodyPr>
                <a:lstStyle/>
                <a:p>
                  <a:pPr marL="171450" lvl="1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n-US" sz="1600" kern="1200" dirty="0" smtClean="0"/>
                    <a:t>An in-browser framework for collecting &amp; managing personal data to facilitate personalization.</a:t>
                  </a:r>
                  <a:endParaRPr lang="en-US" sz="1600" kern="1200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838200" y="1526250"/>
                  <a:ext cx="2743200" cy="1082240"/>
                </a:xfrm>
                <a:custGeom>
                  <a:avLst/>
                  <a:gdLst>
                    <a:gd name="connsiteX0" fmla="*/ 0 w 2743200"/>
                    <a:gd name="connsiteY0" fmla="*/ 180377 h 1082240"/>
                    <a:gd name="connsiteX1" fmla="*/ 180377 w 2743200"/>
                    <a:gd name="connsiteY1" fmla="*/ 0 h 1082240"/>
                    <a:gd name="connsiteX2" fmla="*/ 2562823 w 2743200"/>
                    <a:gd name="connsiteY2" fmla="*/ 0 h 1082240"/>
                    <a:gd name="connsiteX3" fmla="*/ 2743200 w 2743200"/>
                    <a:gd name="connsiteY3" fmla="*/ 180377 h 1082240"/>
                    <a:gd name="connsiteX4" fmla="*/ 2743200 w 2743200"/>
                    <a:gd name="connsiteY4" fmla="*/ 901863 h 1082240"/>
                    <a:gd name="connsiteX5" fmla="*/ 2562823 w 2743200"/>
                    <a:gd name="connsiteY5" fmla="*/ 1082240 h 1082240"/>
                    <a:gd name="connsiteX6" fmla="*/ 180377 w 2743200"/>
                    <a:gd name="connsiteY6" fmla="*/ 1082240 h 1082240"/>
                    <a:gd name="connsiteX7" fmla="*/ 0 w 2743200"/>
                    <a:gd name="connsiteY7" fmla="*/ 901863 h 1082240"/>
                    <a:gd name="connsiteX8" fmla="*/ 0 w 2743200"/>
                    <a:gd name="connsiteY8" fmla="*/ 180377 h 108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3200" h="1082240">
                      <a:moveTo>
                        <a:pt x="0" y="180377"/>
                      </a:moveTo>
                      <a:cubicBezTo>
                        <a:pt x="0" y="80758"/>
                        <a:pt x="80758" y="0"/>
                        <a:pt x="180377" y="0"/>
                      </a:cubicBezTo>
                      <a:lnTo>
                        <a:pt x="2562823" y="0"/>
                      </a:lnTo>
                      <a:cubicBezTo>
                        <a:pt x="2662442" y="0"/>
                        <a:pt x="2743200" y="80758"/>
                        <a:pt x="2743200" y="180377"/>
                      </a:cubicBezTo>
                      <a:lnTo>
                        <a:pt x="2743200" y="901863"/>
                      </a:lnTo>
                      <a:cubicBezTo>
                        <a:pt x="2743200" y="1001482"/>
                        <a:pt x="2662442" y="1082240"/>
                        <a:pt x="2562823" y="1082240"/>
                      </a:cubicBezTo>
                      <a:lnTo>
                        <a:pt x="180377" y="1082240"/>
                      </a:lnTo>
                      <a:cubicBezTo>
                        <a:pt x="80758" y="1082240"/>
                        <a:pt x="0" y="1001482"/>
                        <a:pt x="0" y="901863"/>
                      </a:cubicBezTo>
                      <a:lnTo>
                        <a:pt x="0" y="180377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7131" tIns="109981" rIns="167131" bIns="109981" numCol="1" spcCol="1270" anchor="ctr" anchorCtr="0">
                  <a:noAutofit/>
                </a:bodyPr>
                <a:lstStyle/>
                <a:p>
                  <a:pPr lvl="0" algn="l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000" b="1" kern="1200" dirty="0" smtClean="0"/>
                    <a:t>RePriv</a:t>
                  </a:r>
                  <a:endParaRPr lang="en-US" sz="3000" b="1" kern="1200" dirty="0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3581399" y="2770828"/>
                  <a:ext cx="4876800" cy="865792"/>
                </a:xfrm>
                <a:custGeom>
                  <a:avLst/>
                  <a:gdLst>
                    <a:gd name="connsiteX0" fmla="*/ 144302 w 865792"/>
                    <a:gd name="connsiteY0" fmla="*/ 0 h 4876800"/>
                    <a:gd name="connsiteX1" fmla="*/ 721490 w 865792"/>
                    <a:gd name="connsiteY1" fmla="*/ 0 h 4876800"/>
                    <a:gd name="connsiteX2" fmla="*/ 865792 w 865792"/>
                    <a:gd name="connsiteY2" fmla="*/ 144302 h 4876800"/>
                    <a:gd name="connsiteX3" fmla="*/ 865792 w 865792"/>
                    <a:gd name="connsiteY3" fmla="*/ 4876800 h 4876800"/>
                    <a:gd name="connsiteX4" fmla="*/ 865792 w 865792"/>
                    <a:gd name="connsiteY4" fmla="*/ 4876800 h 4876800"/>
                    <a:gd name="connsiteX5" fmla="*/ 0 w 865792"/>
                    <a:gd name="connsiteY5" fmla="*/ 4876800 h 4876800"/>
                    <a:gd name="connsiteX6" fmla="*/ 0 w 865792"/>
                    <a:gd name="connsiteY6" fmla="*/ 4876800 h 4876800"/>
                    <a:gd name="connsiteX7" fmla="*/ 0 w 865792"/>
                    <a:gd name="connsiteY7" fmla="*/ 144302 h 4876800"/>
                    <a:gd name="connsiteX8" fmla="*/ 144302 w 865792"/>
                    <a:gd name="connsiteY8" fmla="*/ 0 h 48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792" h="4876800">
                      <a:moveTo>
                        <a:pt x="865792" y="812821"/>
                      </a:moveTo>
                      <a:lnTo>
                        <a:pt x="865792" y="4063979"/>
                      </a:lnTo>
                      <a:cubicBezTo>
                        <a:pt x="865792" y="4512887"/>
                        <a:pt x="854322" y="4876797"/>
                        <a:pt x="840174" y="4876797"/>
                      </a:cubicBezTo>
                      <a:lnTo>
                        <a:pt x="0" y="4876797"/>
                      </a:lnTo>
                      <a:lnTo>
                        <a:pt x="0" y="487679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40174" y="3"/>
                      </a:lnTo>
                      <a:cubicBezTo>
                        <a:pt x="854322" y="3"/>
                        <a:pt x="865792" y="363913"/>
                        <a:pt x="865792" y="812821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3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7650" tIns="166089" rIns="289914" bIns="166089" numCol="1" spcCol="1270" anchor="ctr" anchorCtr="0">
                  <a:noAutofit/>
                </a:bodyPr>
                <a:lstStyle/>
                <a:p>
                  <a:pPr marL="171450" lvl="1" indent="-171450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n-US" sz="1600" dirty="0" smtClean="0"/>
                    <a:t>Efficient in-browser behavior mining &amp; controlled dissemination of personal data.</a:t>
                  </a:r>
                  <a:endParaRPr lang="en-US" sz="1600" dirty="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838200" y="2662603"/>
                  <a:ext cx="2743200" cy="1082240"/>
                </a:xfrm>
                <a:custGeom>
                  <a:avLst/>
                  <a:gdLst>
                    <a:gd name="connsiteX0" fmla="*/ 0 w 2743200"/>
                    <a:gd name="connsiteY0" fmla="*/ 180377 h 1082240"/>
                    <a:gd name="connsiteX1" fmla="*/ 180377 w 2743200"/>
                    <a:gd name="connsiteY1" fmla="*/ 0 h 1082240"/>
                    <a:gd name="connsiteX2" fmla="*/ 2562823 w 2743200"/>
                    <a:gd name="connsiteY2" fmla="*/ 0 h 1082240"/>
                    <a:gd name="connsiteX3" fmla="*/ 2743200 w 2743200"/>
                    <a:gd name="connsiteY3" fmla="*/ 180377 h 1082240"/>
                    <a:gd name="connsiteX4" fmla="*/ 2743200 w 2743200"/>
                    <a:gd name="connsiteY4" fmla="*/ 901863 h 1082240"/>
                    <a:gd name="connsiteX5" fmla="*/ 2562823 w 2743200"/>
                    <a:gd name="connsiteY5" fmla="*/ 1082240 h 1082240"/>
                    <a:gd name="connsiteX6" fmla="*/ 180377 w 2743200"/>
                    <a:gd name="connsiteY6" fmla="*/ 1082240 h 1082240"/>
                    <a:gd name="connsiteX7" fmla="*/ 0 w 2743200"/>
                    <a:gd name="connsiteY7" fmla="*/ 901863 h 1082240"/>
                    <a:gd name="connsiteX8" fmla="*/ 0 w 2743200"/>
                    <a:gd name="connsiteY8" fmla="*/ 180377 h 108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3200" h="1082240">
                      <a:moveTo>
                        <a:pt x="0" y="180377"/>
                      </a:moveTo>
                      <a:cubicBezTo>
                        <a:pt x="0" y="80758"/>
                        <a:pt x="80758" y="0"/>
                        <a:pt x="180377" y="0"/>
                      </a:cubicBezTo>
                      <a:lnTo>
                        <a:pt x="2562823" y="0"/>
                      </a:lnTo>
                      <a:cubicBezTo>
                        <a:pt x="2662442" y="0"/>
                        <a:pt x="2743200" y="80758"/>
                        <a:pt x="2743200" y="180377"/>
                      </a:cubicBezTo>
                      <a:lnTo>
                        <a:pt x="2743200" y="901863"/>
                      </a:lnTo>
                      <a:cubicBezTo>
                        <a:pt x="2743200" y="1001482"/>
                        <a:pt x="2662442" y="1082240"/>
                        <a:pt x="2562823" y="1082240"/>
                      </a:cubicBezTo>
                      <a:lnTo>
                        <a:pt x="180377" y="1082240"/>
                      </a:lnTo>
                      <a:cubicBezTo>
                        <a:pt x="80758" y="1082240"/>
                        <a:pt x="0" y="1001482"/>
                        <a:pt x="0" y="901863"/>
                      </a:cubicBezTo>
                      <a:lnTo>
                        <a:pt x="0" y="180377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1891" tIns="102361" rIns="151891" bIns="102361" numCol="1" spcCol="1270" anchor="ctr" anchorCtr="0">
                  <a:noAutofit/>
                </a:bodyPr>
                <a:lstStyle/>
                <a:p>
                  <a:pPr lvl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600" b="1" kern="1200" dirty="0" smtClean="0"/>
                    <a:t>Core Behavior Mining</a:t>
                  </a:r>
                  <a:endParaRPr lang="en-US" sz="2600" b="1" kern="1200" dirty="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3581399" y="3907180"/>
                  <a:ext cx="4876800" cy="865792"/>
                </a:xfrm>
                <a:custGeom>
                  <a:avLst/>
                  <a:gdLst>
                    <a:gd name="connsiteX0" fmla="*/ 144302 w 865792"/>
                    <a:gd name="connsiteY0" fmla="*/ 0 h 4876800"/>
                    <a:gd name="connsiteX1" fmla="*/ 721490 w 865792"/>
                    <a:gd name="connsiteY1" fmla="*/ 0 h 4876800"/>
                    <a:gd name="connsiteX2" fmla="*/ 865792 w 865792"/>
                    <a:gd name="connsiteY2" fmla="*/ 144302 h 4876800"/>
                    <a:gd name="connsiteX3" fmla="*/ 865792 w 865792"/>
                    <a:gd name="connsiteY3" fmla="*/ 4876800 h 4876800"/>
                    <a:gd name="connsiteX4" fmla="*/ 865792 w 865792"/>
                    <a:gd name="connsiteY4" fmla="*/ 4876800 h 4876800"/>
                    <a:gd name="connsiteX5" fmla="*/ 0 w 865792"/>
                    <a:gd name="connsiteY5" fmla="*/ 4876800 h 4876800"/>
                    <a:gd name="connsiteX6" fmla="*/ 0 w 865792"/>
                    <a:gd name="connsiteY6" fmla="*/ 4876800 h 4876800"/>
                    <a:gd name="connsiteX7" fmla="*/ 0 w 865792"/>
                    <a:gd name="connsiteY7" fmla="*/ 144302 h 4876800"/>
                    <a:gd name="connsiteX8" fmla="*/ 144302 w 865792"/>
                    <a:gd name="connsiteY8" fmla="*/ 0 h 48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792" h="4876800">
                      <a:moveTo>
                        <a:pt x="865792" y="812821"/>
                      </a:moveTo>
                      <a:lnTo>
                        <a:pt x="865792" y="4063979"/>
                      </a:lnTo>
                      <a:cubicBezTo>
                        <a:pt x="865792" y="4512887"/>
                        <a:pt x="854322" y="4876797"/>
                        <a:pt x="840174" y="4876797"/>
                      </a:cubicBezTo>
                      <a:lnTo>
                        <a:pt x="0" y="4876797"/>
                      </a:lnTo>
                      <a:lnTo>
                        <a:pt x="0" y="487679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40174" y="3"/>
                      </a:lnTo>
                      <a:cubicBezTo>
                        <a:pt x="854322" y="3"/>
                        <a:pt x="865792" y="363913"/>
                        <a:pt x="865792" y="812821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7650" tIns="166089" rIns="289914" bIns="166089" numCol="1" spcCol="1270" anchor="ctr" anchorCtr="0">
                  <a:noAutofit/>
                </a:bodyPr>
                <a:lstStyle/>
                <a:p>
                  <a:pPr marL="114300" lvl="1" indent="-114300" algn="l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n-US" sz="1600" dirty="0"/>
                    <a:t>A framework for integrating verified third-party code into the behavior mining &amp; dissemination of RePriv.</a:t>
                  </a:r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838200" y="3798956"/>
                  <a:ext cx="2743200" cy="1082240"/>
                </a:xfrm>
                <a:custGeom>
                  <a:avLst/>
                  <a:gdLst>
                    <a:gd name="connsiteX0" fmla="*/ 0 w 2743200"/>
                    <a:gd name="connsiteY0" fmla="*/ 180377 h 1082240"/>
                    <a:gd name="connsiteX1" fmla="*/ 180377 w 2743200"/>
                    <a:gd name="connsiteY1" fmla="*/ 0 h 1082240"/>
                    <a:gd name="connsiteX2" fmla="*/ 2562823 w 2743200"/>
                    <a:gd name="connsiteY2" fmla="*/ 0 h 1082240"/>
                    <a:gd name="connsiteX3" fmla="*/ 2743200 w 2743200"/>
                    <a:gd name="connsiteY3" fmla="*/ 180377 h 1082240"/>
                    <a:gd name="connsiteX4" fmla="*/ 2743200 w 2743200"/>
                    <a:gd name="connsiteY4" fmla="*/ 901863 h 1082240"/>
                    <a:gd name="connsiteX5" fmla="*/ 2562823 w 2743200"/>
                    <a:gd name="connsiteY5" fmla="*/ 1082240 h 1082240"/>
                    <a:gd name="connsiteX6" fmla="*/ 180377 w 2743200"/>
                    <a:gd name="connsiteY6" fmla="*/ 1082240 h 1082240"/>
                    <a:gd name="connsiteX7" fmla="*/ 0 w 2743200"/>
                    <a:gd name="connsiteY7" fmla="*/ 901863 h 1082240"/>
                    <a:gd name="connsiteX8" fmla="*/ 0 w 2743200"/>
                    <a:gd name="connsiteY8" fmla="*/ 180377 h 108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3200" h="1082240">
                      <a:moveTo>
                        <a:pt x="0" y="180377"/>
                      </a:moveTo>
                      <a:cubicBezTo>
                        <a:pt x="0" y="80758"/>
                        <a:pt x="80758" y="0"/>
                        <a:pt x="180377" y="0"/>
                      </a:cubicBezTo>
                      <a:lnTo>
                        <a:pt x="2562823" y="0"/>
                      </a:lnTo>
                      <a:cubicBezTo>
                        <a:pt x="2662442" y="0"/>
                        <a:pt x="2743200" y="80758"/>
                        <a:pt x="2743200" y="180377"/>
                      </a:cubicBezTo>
                      <a:lnTo>
                        <a:pt x="2743200" y="901863"/>
                      </a:lnTo>
                      <a:cubicBezTo>
                        <a:pt x="2743200" y="1001482"/>
                        <a:pt x="2662442" y="1082240"/>
                        <a:pt x="2562823" y="1082240"/>
                      </a:cubicBezTo>
                      <a:lnTo>
                        <a:pt x="180377" y="1082240"/>
                      </a:lnTo>
                      <a:cubicBezTo>
                        <a:pt x="80758" y="1082240"/>
                        <a:pt x="0" y="1001482"/>
                        <a:pt x="0" y="901863"/>
                      </a:cubicBezTo>
                      <a:lnTo>
                        <a:pt x="0" y="180377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1891" tIns="102361" rIns="151891" bIns="102361" numCol="1" spcCol="1270" anchor="ctr" anchorCtr="0">
                  <a:noAutofit/>
                </a:bodyPr>
                <a:lstStyle/>
                <a:p>
                  <a:pPr lvl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600" b="1" kern="1200" dirty="0" smtClean="0"/>
                    <a:t>RePriv miners</a:t>
                  </a:r>
                  <a:endParaRPr lang="en-US" sz="2600" b="1" kern="1200" dirty="0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3581399" y="5043533"/>
                  <a:ext cx="4876800" cy="865792"/>
                </a:xfrm>
                <a:custGeom>
                  <a:avLst/>
                  <a:gdLst>
                    <a:gd name="connsiteX0" fmla="*/ 144302 w 865792"/>
                    <a:gd name="connsiteY0" fmla="*/ 0 h 4876800"/>
                    <a:gd name="connsiteX1" fmla="*/ 721490 w 865792"/>
                    <a:gd name="connsiteY1" fmla="*/ 0 h 4876800"/>
                    <a:gd name="connsiteX2" fmla="*/ 865792 w 865792"/>
                    <a:gd name="connsiteY2" fmla="*/ 144302 h 4876800"/>
                    <a:gd name="connsiteX3" fmla="*/ 865792 w 865792"/>
                    <a:gd name="connsiteY3" fmla="*/ 4876800 h 4876800"/>
                    <a:gd name="connsiteX4" fmla="*/ 865792 w 865792"/>
                    <a:gd name="connsiteY4" fmla="*/ 4876800 h 4876800"/>
                    <a:gd name="connsiteX5" fmla="*/ 0 w 865792"/>
                    <a:gd name="connsiteY5" fmla="*/ 4876800 h 4876800"/>
                    <a:gd name="connsiteX6" fmla="*/ 0 w 865792"/>
                    <a:gd name="connsiteY6" fmla="*/ 4876800 h 4876800"/>
                    <a:gd name="connsiteX7" fmla="*/ 0 w 865792"/>
                    <a:gd name="connsiteY7" fmla="*/ 144302 h 4876800"/>
                    <a:gd name="connsiteX8" fmla="*/ 144302 w 865792"/>
                    <a:gd name="connsiteY8" fmla="*/ 0 h 48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792" h="4876800">
                      <a:moveTo>
                        <a:pt x="865792" y="812821"/>
                      </a:moveTo>
                      <a:lnTo>
                        <a:pt x="865792" y="4063979"/>
                      </a:lnTo>
                      <a:cubicBezTo>
                        <a:pt x="865792" y="4512887"/>
                        <a:pt x="854322" y="4876797"/>
                        <a:pt x="840174" y="4876797"/>
                      </a:cubicBezTo>
                      <a:lnTo>
                        <a:pt x="0" y="4876797"/>
                      </a:lnTo>
                      <a:lnTo>
                        <a:pt x="0" y="487679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40174" y="3"/>
                      </a:lnTo>
                      <a:cubicBezTo>
                        <a:pt x="854322" y="3"/>
                        <a:pt x="865792" y="363913"/>
                        <a:pt x="865792" y="812821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5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7650" tIns="166089" rIns="289914" bIns="166089" numCol="1" spcCol="1270" anchor="ctr" anchorCtr="0">
                  <a:noAutofit/>
                </a:bodyPr>
                <a:lstStyle/>
                <a:p>
                  <a:pPr marL="114300" lvl="1" indent="-11430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n-US" sz="1600" dirty="0" smtClean="0"/>
                    <a:t>Evaluation of above mechanisms on real browsing histories &amp; two in-depth case studies.</a:t>
                  </a:r>
                  <a:endParaRPr lang="en-US" sz="1600" dirty="0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838200" y="4935308"/>
                  <a:ext cx="2743200" cy="1082240"/>
                </a:xfrm>
                <a:custGeom>
                  <a:avLst/>
                  <a:gdLst>
                    <a:gd name="connsiteX0" fmla="*/ 0 w 2743200"/>
                    <a:gd name="connsiteY0" fmla="*/ 180377 h 1082240"/>
                    <a:gd name="connsiteX1" fmla="*/ 180377 w 2743200"/>
                    <a:gd name="connsiteY1" fmla="*/ 0 h 1082240"/>
                    <a:gd name="connsiteX2" fmla="*/ 2562823 w 2743200"/>
                    <a:gd name="connsiteY2" fmla="*/ 0 h 1082240"/>
                    <a:gd name="connsiteX3" fmla="*/ 2743200 w 2743200"/>
                    <a:gd name="connsiteY3" fmla="*/ 180377 h 1082240"/>
                    <a:gd name="connsiteX4" fmla="*/ 2743200 w 2743200"/>
                    <a:gd name="connsiteY4" fmla="*/ 901863 h 1082240"/>
                    <a:gd name="connsiteX5" fmla="*/ 2562823 w 2743200"/>
                    <a:gd name="connsiteY5" fmla="*/ 1082240 h 1082240"/>
                    <a:gd name="connsiteX6" fmla="*/ 180377 w 2743200"/>
                    <a:gd name="connsiteY6" fmla="*/ 1082240 h 1082240"/>
                    <a:gd name="connsiteX7" fmla="*/ 0 w 2743200"/>
                    <a:gd name="connsiteY7" fmla="*/ 901863 h 1082240"/>
                    <a:gd name="connsiteX8" fmla="*/ 0 w 2743200"/>
                    <a:gd name="connsiteY8" fmla="*/ 180377 h 108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3200" h="1082240">
                      <a:moveTo>
                        <a:pt x="0" y="180377"/>
                      </a:moveTo>
                      <a:cubicBezTo>
                        <a:pt x="0" y="80758"/>
                        <a:pt x="80758" y="0"/>
                        <a:pt x="180377" y="0"/>
                      </a:cubicBezTo>
                      <a:lnTo>
                        <a:pt x="2562823" y="0"/>
                      </a:lnTo>
                      <a:cubicBezTo>
                        <a:pt x="2662442" y="0"/>
                        <a:pt x="2743200" y="80758"/>
                        <a:pt x="2743200" y="180377"/>
                      </a:cubicBezTo>
                      <a:lnTo>
                        <a:pt x="2743200" y="901863"/>
                      </a:lnTo>
                      <a:cubicBezTo>
                        <a:pt x="2743200" y="1001482"/>
                        <a:pt x="2662442" y="1082240"/>
                        <a:pt x="2562823" y="1082240"/>
                      </a:cubicBezTo>
                      <a:lnTo>
                        <a:pt x="180377" y="1082240"/>
                      </a:lnTo>
                      <a:cubicBezTo>
                        <a:pt x="80758" y="1082240"/>
                        <a:pt x="0" y="1001482"/>
                        <a:pt x="0" y="901863"/>
                      </a:cubicBezTo>
                      <a:lnTo>
                        <a:pt x="0" y="180377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7131" tIns="109981" rIns="167131" bIns="109981" numCol="1" spcCol="1270" anchor="ctr" anchorCtr="0">
                  <a:noAutofit/>
                </a:bodyPr>
                <a:lstStyle/>
                <a:p>
                  <a:pPr lvl="0" algn="l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000" b="1" kern="1200" dirty="0" smtClean="0"/>
                    <a:t>Real-world Evaluation</a:t>
                  </a:r>
                  <a:endParaRPr lang="en-US" sz="3000" b="1" kern="1200" dirty="0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620358" y="1078666"/>
                <a:ext cx="8001000" cy="2355551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20358" y="4572000"/>
              <a:ext cx="8001000" cy="1317486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7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Miners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Untrusted miners are written in Fine 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API wrappers for RePriv functionality written in Fine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Refined types on security-critical arguments to reflect policy needs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All Miners state policy at top of source code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rgbClr val="FFFF00"/>
                </a:solidFill>
              </a:rPr>
              <a:t>Won’t compile unless code follows policy</a:t>
            </a:r>
            <a:endParaRPr lang="en-US" dirty="0" smtClean="0">
              <a:solidFill>
                <a:srgbClr val="00CC00"/>
              </a:solidFill>
            </a:endParaRPr>
          </a:p>
          <a:p>
            <a:pPr lvl="1"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525403" cy="497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185007"/>
              </p:ext>
            </p:extLst>
          </p:nvPr>
        </p:nvGraphicFramePr>
        <p:xfrm>
          <a:off x="1689807" y="2971800"/>
          <a:ext cx="6060187" cy="228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7400"/>
                <a:gridCol w="1087755"/>
                <a:gridCol w="1305243"/>
                <a:gridCol w="1609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Miner 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C# </a:t>
                      </a:r>
                      <a:r>
                        <a:rPr lang="en-US" sz="2400" dirty="0" err="1" smtClean="0"/>
                        <a:t>LoC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Fine </a:t>
                      </a:r>
                      <a:r>
                        <a:rPr lang="en-US" sz="2400" dirty="0" err="1" smtClean="0"/>
                        <a:t>LoC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Verif</a:t>
                      </a:r>
                      <a:r>
                        <a:rPr lang="en-US" sz="2400" dirty="0" smtClean="0"/>
                        <a:t>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TwitterMiner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BingMiner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NetflixMiner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7.7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GlueMiner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213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9.5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4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5"/>
                                      </p:to>
                                    </p:set>
                                    <p:animEffect filter="image" prLst="opacity: 0.8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assume </a:t>
            </a:r>
            <a:r>
              <a:rPr lang="en-US" sz="2400" dirty="0" err="1"/>
              <a:t>ExtensionId</a:t>
            </a:r>
            <a:r>
              <a:rPr lang="en-US" sz="2400" dirty="0"/>
              <a:t> </a:t>
            </a:r>
            <a:r>
              <a:rPr lang="en-US" sz="2400" dirty="0" smtClean="0"/>
              <a:t>"</a:t>
            </a:r>
            <a:r>
              <a:rPr lang="en-US" sz="2400" dirty="0" err="1" smtClean="0"/>
              <a:t>twitterminer</a:t>
            </a:r>
            <a:r>
              <a:rPr lang="en-US" sz="2400" dirty="0" smtClean="0"/>
              <a:t>"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assume </a:t>
            </a:r>
            <a:r>
              <a:rPr lang="en-US" sz="2400" dirty="0" err="1" smtClean="0">
                <a:solidFill>
                  <a:srgbClr val="FFFF00"/>
                </a:solidFill>
              </a:rPr>
              <a:t>CanCommunicateXHR</a:t>
            </a:r>
            <a:r>
              <a:rPr lang="en-US" sz="2400" dirty="0" smtClean="0">
                <a:solidFill>
                  <a:srgbClr val="FFFF00"/>
                </a:solidFill>
              </a:rPr>
              <a:t> "twitter.com“ Nil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assume  </a:t>
            </a:r>
            <a:r>
              <a:rPr lang="en-US" sz="2400" dirty="0" err="1" smtClean="0">
                <a:solidFill>
                  <a:srgbClr val="FFFF00"/>
                </a:solidFill>
              </a:rPr>
              <a:t>CanUpdateStore</a:t>
            </a:r>
            <a:r>
              <a:rPr lang="en-US" sz="2400" dirty="0" smtClean="0">
                <a:solidFill>
                  <a:srgbClr val="FFFF00"/>
                </a:solidFill>
              </a:rPr>
              <a:t>("twitter.com“ “</a:t>
            </a:r>
            <a:r>
              <a:rPr lang="en-US" sz="2400" dirty="0" err="1" smtClean="0">
                <a:solidFill>
                  <a:srgbClr val="FFFF00"/>
                </a:solidFill>
              </a:rPr>
              <a:t>twitterminer</a:t>
            </a:r>
            <a:r>
              <a:rPr lang="en-US" sz="2400" dirty="0" smtClean="0">
                <a:solidFill>
                  <a:srgbClr val="FFFF00"/>
                </a:solidFill>
              </a:rPr>
              <a:t>”)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val</a:t>
            </a:r>
            <a:r>
              <a:rPr lang="en-US" sz="2400" dirty="0" smtClean="0"/>
              <a:t> </a:t>
            </a:r>
            <a:r>
              <a:rPr lang="en-US" sz="2400" dirty="0" err="1" smtClean="0"/>
              <a:t>MakeRequest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FF00"/>
                </a:solidFill>
              </a:rPr>
              <a:t>p:provs</a:t>
            </a:r>
            <a:r>
              <a:rPr lang="en-US" sz="2400" dirty="0" smtClean="0"/>
              <a:t> </a:t>
            </a:r>
            <a:r>
              <a:rPr lang="en-US" sz="2400" dirty="0"/>
              <a:t>-&gt;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smtClean="0"/>
              <a:t>                          </a:t>
            </a:r>
            <a:r>
              <a:rPr lang="en-US" sz="2400" dirty="0" smtClean="0">
                <a:solidFill>
                  <a:srgbClr val="FFFF00"/>
                </a:solidFill>
              </a:rPr>
              <a:t>({</a:t>
            </a:r>
            <a:r>
              <a:rPr lang="en-US" sz="2400" dirty="0" err="1" smtClean="0">
                <a:solidFill>
                  <a:srgbClr val="FFFF00"/>
                </a:solidFill>
              </a:rPr>
              <a:t>host:string</a:t>
            </a:r>
            <a:r>
              <a:rPr lang="en-US" sz="2400" dirty="0" smtClean="0">
                <a:solidFill>
                  <a:srgbClr val="FFFF00"/>
                </a:solidFill>
              </a:rPr>
              <a:t> | </a:t>
            </a:r>
            <a:r>
              <a:rPr lang="en-US" sz="2400" dirty="0" err="1" smtClean="0">
                <a:solidFill>
                  <a:srgbClr val="FFFF00"/>
                </a:solidFill>
              </a:rPr>
              <a:t>CanCommunicate</a:t>
            </a:r>
            <a:r>
              <a:rPr lang="en-US" sz="2400" dirty="0" smtClean="0">
                <a:solidFill>
                  <a:srgbClr val="FFFF00"/>
                </a:solidFill>
              </a:rPr>
              <a:t> host p</a:t>
            </a:r>
            <a:r>
              <a:rPr lang="en-US" sz="2400" dirty="0">
                <a:solidFill>
                  <a:srgbClr val="FFFF00"/>
                </a:solidFill>
              </a:rPr>
              <a:t>}) </a:t>
            </a:r>
            <a:r>
              <a:rPr lang="en-US" sz="2400" dirty="0"/>
              <a:t>-&gt;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smtClean="0"/>
              <a:t>		    t:</a:t>
            </a:r>
            <a:r>
              <a:rPr lang="en-US" sz="2400" dirty="0" smtClean="0">
                <a:solidFill>
                  <a:srgbClr val="FFFF00"/>
                </a:solidFill>
              </a:rPr>
              <a:t>tracked&lt;string,p</a:t>
            </a:r>
            <a:r>
              <a:rPr lang="en-US" sz="2400" dirty="0">
                <a:solidFill>
                  <a:srgbClr val="FFFF00"/>
                </a:solidFill>
              </a:rPr>
              <a:t>&gt; </a:t>
            </a:r>
            <a:r>
              <a:rPr lang="en-US" sz="2400" dirty="0" smtClean="0"/>
              <a:t>-&gt;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…</a:t>
            </a:r>
          </a:p>
          <a:p>
            <a:pPr marL="0" indent="0">
              <a:buNone/>
            </a:pPr>
            <a:r>
              <a:rPr lang="en-US" sz="2400" dirty="0" smtClean="0"/>
              <a:t>      		    </a:t>
            </a:r>
            <a:r>
              <a:rPr lang="en-US" sz="2400" dirty="0" smtClean="0">
                <a:solidFill>
                  <a:srgbClr val="FFFF00"/>
                </a:solidFill>
              </a:rPr>
              <a:t>tracked&lt;</a:t>
            </a:r>
            <a:r>
              <a:rPr lang="en-US" sz="2400" dirty="0" err="1" smtClean="0">
                <a:solidFill>
                  <a:srgbClr val="FFFF00"/>
                </a:solidFill>
              </a:rPr>
              <a:t>string,fp</a:t>
            </a:r>
            <a:r>
              <a:rPr lang="en-US" sz="2400" dirty="0" smtClean="0">
                <a:solidFill>
                  <a:srgbClr val="FFFF00"/>
                </a:solidFill>
              </a:rPr>
              <a:t>&gt;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val</a:t>
            </a:r>
            <a:r>
              <a:rPr lang="en-US" sz="2400" dirty="0" smtClean="0"/>
              <a:t> </a:t>
            </a:r>
            <a:r>
              <a:rPr lang="en-US" sz="2400" dirty="0" err="1" smtClean="0"/>
              <a:t>AddEntry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({</a:t>
            </a:r>
            <a:r>
              <a:rPr lang="en-US" sz="2400" dirty="0" err="1">
                <a:solidFill>
                  <a:srgbClr val="FFFF00"/>
                </a:solidFill>
              </a:rPr>
              <a:t>p:provs</a:t>
            </a:r>
            <a:r>
              <a:rPr lang="en-US" sz="2400" dirty="0">
                <a:solidFill>
                  <a:srgbClr val="FFFF00"/>
                </a:solidFill>
              </a:rPr>
              <a:t> | </a:t>
            </a:r>
            <a:r>
              <a:rPr lang="en-US" sz="2400" dirty="0" err="1" smtClean="0">
                <a:solidFill>
                  <a:srgbClr val="FFFF00"/>
                </a:solidFill>
              </a:rPr>
              <a:t>CanUpdateStore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p})</a:t>
            </a:r>
            <a:r>
              <a:rPr lang="en-US" sz="2400" dirty="0"/>
              <a:t> -&gt;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err="1" smtClean="0"/>
              <a:t>data:</a:t>
            </a:r>
            <a:r>
              <a:rPr lang="en-US" sz="2400" dirty="0" err="1" smtClean="0">
                <a:solidFill>
                  <a:srgbClr val="FFFF00"/>
                </a:solidFill>
              </a:rPr>
              <a:t>tracked</a:t>
            </a:r>
            <a:r>
              <a:rPr lang="en-US" sz="2400" dirty="0" smtClean="0">
                <a:solidFill>
                  <a:srgbClr val="FFFF00"/>
                </a:solidFill>
              </a:rPr>
              <a:t>&lt;</a:t>
            </a:r>
            <a:r>
              <a:rPr lang="en-US" sz="2400" dirty="0" err="1" smtClean="0">
                <a:solidFill>
                  <a:srgbClr val="FFFF00"/>
                </a:solidFill>
              </a:rPr>
              <a:t>string,p</a:t>
            </a:r>
            <a:r>
              <a:rPr lang="en-US" sz="2400" dirty="0">
                <a:solidFill>
                  <a:srgbClr val="FFFF00"/>
                </a:solidFill>
              </a:rPr>
              <a:t>&gt;</a:t>
            </a:r>
            <a:r>
              <a:rPr lang="en-US" sz="2400" dirty="0"/>
              <a:t> -&gt;</a:t>
            </a:r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smtClean="0"/>
              <a:t>string </a:t>
            </a:r>
            <a:r>
              <a:rPr lang="en-US" sz="2400" dirty="0"/>
              <a:t>-&gt;</a:t>
            </a:r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smtClean="0">
                <a:solidFill>
                  <a:srgbClr val="FFFF00"/>
                </a:solidFill>
              </a:rPr>
              <a:t>tracked&lt;list&lt;string</a:t>
            </a:r>
            <a:r>
              <a:rPr lang="en-US" sz="2400" dirty="0">
                <a:solidFill>
                  <a:srgbClr val="FFFF00"/>
                </a:solidFill>
              </a:rPr>
              <a:t>&gt;,p&gt; </a:t>
            </a:r>
            <a:r>
              <a:rPr lang="en-US" sz="2400" dirty="0"/>
              <a:t>-&gt;</a:t>
            </a:r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smtClean="0"/>
              <a:t>…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smtClean="0"/>
              <a:t>unit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905000"/>
            <a:ext cx="838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1752600"/>
            <a:ext cx="8991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4255546"/>
            <a:ext cx="8991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Update interest profile based on Netflix.com interactions</a:t>
            </a:r>
          </a:p>
          <a:p>
            <a:pPr lvl="1"/>
            <a:r>
              <a:rPr lang="en-US" dirty="0" smtClean="0"/>
              <a:t>Watches </a:t>
            </a:r>
            <a:r>
              <a:rPr lang="en-US" dirty="0"/>
              <a:t>clicks on rating links, updates store</a:t>
            </a:r>
          </a:p>
          <a:p>
            <a:pPr lvl="1"/>
            <a:r>
              <a:rPr lang="en-US" dirty="0"/>
              <a:t>Reads store to find recently-viewed movies by genre</a:t>
            </a:r>
          </a:p>
          <a:p>
            <a:endParaRPr lang="en-US" dirty="0" smtClean="0"/>
          </a:p>
          <a:p>
            <a:r>
              <a:rPr lang="en-US" dirty="0" smtClean="0"/>
              <a:t>Can provide this information </a:t>
            </a:r>
            <a:r>
              <a:rPr lang="en-US" dirty="0"/>
              <a:t>on request </a:t>
            </a:r>
            <a:r>
              <a:rPr lang="en-US" dirty="0" smtClean="0"/>
              <a:t>to </a:t>
            </a:r>
          </a:p>
          <a:p>
            <a:pPr lvl="1"/>
            <a:r>
              <a:rPr lang="en-US" dirty="0" smtClean="0"/>
              <a:t>fandango.com</a:t>
            </a:r>
          </a:p>
          <a:p>
            <a:pPr lvl="1"/>
            <a:r>
              <a:rPr lang="en-US" dirty="0" smtClean="0"/>
              <a:t>amazon.com</a:t>
            </a:r>
          </a:p>
          <a:p>
            <a:pPr lvl="1"/>
            <a:r>
              <a:rPr lang="en-US" dirty="0" smtClean="0"/>
              <a:t>metacritic.com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58" y="1600200"/>
            <a:ext cx="20144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4771697" y="1447800"/>
            <a:ext cx="4038600" cy="1828800"/>
          </a:xfrm>
          <a:prstGeom prst="wedgeRoundRectCallout">
            <a:avLst>
              <a:gd name="adj1" fmla="val -26588"/>
              <a:gd name="adj2" fmla="val 20155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/>
              <a:t>114</a:t>
            </a:r>
            <a:r>
              <a:rPr lang="en-US" sz="2800" dirty="0" smtClean="0"/>
              <a:t> lines of Fine code</a:t>
            </a:r>
            <a:endParaRPr lang="en-US" sz="2800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52400" y="2871952"/>
            <a:ext cx="5867400" cy="3681248"/>
          </a:xfrm>
          <a:prstGeom prst="wedgeRoundRectCallout">
            <a:avLst>
              <a:gd name="adj1" fmla="val 58075"/>
              <a:gd name="adj2" fmla="val -469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assume </a:t>
            </a:r>
            <a:r>
              <a:rPr lang="en-US" sz="1200" b="1" dirty="0" err="1" smtClean="0"/>
              <a:t>ExtensionId</a:t>
            </a:r>
            <a:r>
              <a:rPr lang="en-US" sz="1200" b="1" dirty="0" smtClean="0"/>
              <a:t>  </a:t>
            </a:r>
            <a:r>
              <a:rPr lang="en-US" sz="1200" b="1" dirty="0"/>
              <a:t>"</a:t>
            </a:r>
            <a:r>
              <a:rPr lang="en-US" sz="1200" b="1" dirty="0" err="1"/>
              <a:t>netflixminer</a:t>
            </a:r>
            <a:r>
              <a:rPr lang="en-US" sz="1200" b="1" dirty="0"/>
              <a:t>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forall</a:t>
            </a:r>
            <a:r>
              <a:rPr lang="en-US" sz="1200" b="1" dirty="0" smtClean="0"/>
              <a:t> </a:t>
            </a:r>
            <a:r>
              <a:rPr lang="en-US" sz="1200" b="1" dirty="0"/>
              <a:t>(</a:t>
            </a:r>
            <a:r>
              <a:rPr lang="en-US" sz="1200" b="1" dirty="0" err="1"/>
              <a:t>s:string</a:t>
            </a:r>
            <a:r>
              <a:rPr lang="en-US" sz="1200" b="1" dirty="0"/>
              <a:t>) . (</a:t>
            </a:r>
            <a:r>
              <a:rPr lang="en-US" sz="1200" b="1" dirty="0" err="1"/>
              <a:t>ExtensionId</a:t>
            </a:r>
            <a:r>
              <a:rPr lang="en-US" sz="1200" b="1" dirty="0"/>
              <a:t> s) =&gt; </a:t>
            </a:r>
            <a:r>
              <a:rPr lang="en-US" sz="1200" b="1" dirty="0" err="1"/>
              <a:t>CanUpdateStore</a:t>
            </a:r>
            <a:r>
              <a:rPr lang="en-US" sz="1200" b="1" dirty="0"/>
              <a:t> (P "netflix.com" s)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forall</a:t>
            </a:r>
            <a:r>
              <a:rPr lang="en-US" sz="1200" b="1" dirty="0" smtClean="0"/>
              <a:t> </a:t>
            </a:r>
            <a:r>
              <a:rPr lang="en-US" sz="1200" b="1" dirty="0"/>
              <a:t>(</a:t>
            </a:r>
            <a:r>
              <a:rPr lang="en-US" sz="1200" b="1" dirty="0" err="1"/>
              <a:t>s:string</a:t>
            </a:r>
            <a:r>
              <a:rPr lang="en-US" sz="1200" b="1" dirty="0"/>
              <a:t>) . </a:t>
            </a:r>
            <a:r>
              <a:rPr lang="en-US" sz="1200" b="1" dirty="0" err="1"/>
              <a:t>CanReadDOMId</a:t>
            </a:r>
            <a:r>
              <a:rPr lang="en-US" sz="1200" b="1" dirty="0"/>
              <a:t> "netflix.com" s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"rv1"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"rv2"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"rv3"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"rv4"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"rv5"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CanCaptureEvents</a:t>
            </a:r>
            <a:r>
              <a:rPr lang="en-US" sz="1200" b="1" dirty="0" smtClean="0"/>
              <a:t> </a:t>
            </a:r>
            <a:r>
              <a:rPr lang="en-US" sz="1200" b="1" dirty="0"/>
              <a:t>"</a:t>
            </a:r>
            <a:r>
              <a:rPr lang="en-US" sz="1200" b="1" dirty="0" err="1"/>
              <a:t>onclick</a:t>
            </a:r>
            <a:r>
              <a:rPr lang="en-US" sz="1200" b="1" dirty="0"/>
              <a:t>" 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CanServeInformation</a:t>
            </a:r>
            <a:r>
              <a:rPr lang="en-US" sz="1200" b="1" dirty="0" smtClean="0"/>
              <a:t> </a:t>
            </a:r>
            <a:r>
              <a:rPr lang="en-US" sz="1200" b="1" dirty="0"/>
              <a:t>"fandango.com" 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CanServeInformation</a:t>
            </a:r>
            <a:r>
              <a:rPr lang="en-US" sz="1200" b="1" dirty="0"/>
              <a:t> </a:t>
            </a:r>
            <a:r>
              <a:rPr lang="en-US" sz="1200" b="1" dirty="0" smtClean="0"/>
              <a:t>"amazon.com</a:t>
            </a:r>
            <a:r>
              <a:rPr lang="en-US" sz="1200" b="1" dirty="0"/>
              <a:t>" 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CanServeInformation</a:t>
            </a:r>
            <a:r>
              <a:rPr lang="en-US" sz="1200" b="1" dirty="0" smtClean="0"/>
              <a:t> </a:t>
            </a:r>
            <a:r>
              <a:rPr lang="en-US" sz="1200" b="1" dirty="0"/>
              <a:t>"metacritic.com" 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CanHandleSites</a:t>
            </a:r>
            <a:r>
              <a:rPr lang="en-US" sz="1200" b="1" dirty="0" smtClean="0"/>
              <a:t> </a:t>
            </a:r>
            <a:r>
              <a:rPr lang="en-US" sz="1200" b="1" dirty="0"/>
              <a:t>"netflix.com"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CanReadStore</a:t>
            </a:r>
            <a:r>
              <a:rPr lang="en-US" sz="1200" b="1" dirty="0" smtClean="0"/>
              <a:t> </a:t>
            </a:r>
            <a:r>
              <a:rPr lang="en-US" sz="1200" b="1" dirty="0"/>
              <a:t>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CanReadLocalFile</a:t>
            </a:r>
            <a:r>
              <a:rPr lang="en-US" sz="1200" b="1" dirty="0" smtClean="0"/>
              <a:t> </a:t>
            </a:r>
            <a:r>
              <a:rPr lang="en-US" sz="1200" b="1" dirty="0"/>
              <a:t>"moviegenres.txt"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647700" y="1752600"/>
            <a:ext cx="4876800" cy="2881148"/>
          </a:xfrm>
          <a:prstGeom prst="wedgeRoundRectCallout">
            <a:avLst>
              <a:gd name="adj1" fmla="val 81137"/>
              <a:gd name="adj2" fmla="val 7116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let </a:t>
            </a:r>
            <a:r>
              <a:rPr lang="en-US" sz="1800" dirty="0" err="1"/>
              <a:t>doGetMovies</a:t>
            </a:r>
            <a:r>
              <a:rPr lang="en-US" sz="1800" dirty="0"/>
              <a:t> genre </a:t>
            </a:r>
            <a:r>
              <a:rPr lang="en-US" sz="1800" dirty="0" err="1"/>
              <a:t>cdom</a:t>
            </a:r>
            <a:r>
              <a:rPr lang="en-US" sz="1800" dirty="0"/>
              <a:t> =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smtClean="0"/>
              <a:t>…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let </a:t>
            </a:r>
            <a:r>
              <a:rPr lang="en-US" sz="1800" dirty="0" err="1">
                <a:solidFill>
                  <a:srgbClr val="FFFF00"/>
                </a:solidFill>
              </a:rPr>
              <a:t>flixEnts</a:t>
            </a:r>
            <a:r>
              <a:rPr lang="en-US" sz="1800" dirty="0"/>
              <a:t> = </a:t>
            </a:r>
            <a:r>
              <a:rPr lang="en-US" sz="1800" dirty="0" err="1" smtClean="0">
                <a:solidFill>
                  <a:srgbClr val="FFFF00"/>
                </a:solidFill>
              </a:rPr>
              <a:t>GetStoreEntriesByTopic</a:t>
            </a:r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                       </a:t>
            </a:r>
            <a:r>
              <a:rPr lang="en-US" sz="1800" dirty="0" err="1" smtClean="0"/>
              <a:t>myprov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FFFF00"/>
                </a:solidFill>
              </a:rPr>
              <a:t>"movie" </a:t>
            </a:r>
            <a:r>
              <a:rPr lang="en-US" sz="1800" dirty="0"/>
              <a:t>in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smtClean="0"/>
              <a:t>let </a:t>
            </a:r>
            <a:r>
              <a:rPr lang="en-US" sz="1800" dirty="0" err="1">
                <a:solidFill>
                  <a:srgbClr val="FFFF00"/>
                </a:solidFill>
              </a:rPr>
              <a:t>genreFlix</a:t>
            </a:r>
            <a:r>
              <a:rPr lang="en-US" sz="1800" dirty="0"/>
              <a:t> = bind </a:t>
            </a:r>
            <a:r>
              <a:rPr lang="en-US" sz="1800" dirty="0" err="1"/>
              <a:t>myprov</a:t>
            </a:r>
            <a:r>
              <a:rPr lang="en-US" sz="1800" dirty="0"/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flixEnts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dirty="0" err="1" smtClean="0">
                <a:solidFill>
                  <a:srgbClr val="FFFF00"/>
                </a:solidFill>
              </a:rPr>
              <a:t>filterByGenre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genre)</a:t>
            </a:r>
            <a:r>
              <a:rPr lang="en-US" sz="1800" dirty="0"/>
              <a:t> </a:t>
            </a:r>
            <a:r>
              <a:rPr lang="en-US" sz="1800" dirty="0" smtClean="0"/>
              <a:t>in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ExtensionReturn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cdom</a:t>
            </a:r>
            <a:r>
              <a:rPr lang="en-US" sz="1800" dirty="0"/>
              <a:t> </a:t>
            </a:r>
            <a:r>
              <a:rPr lang="en-US" sz="1800" dirty="0" err="1"/>
              <a:t>myprov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FF00"/>
                </a:solidFill>
              </a:rPr>
              <a:t>genreFlix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animBg="1"/>
      <p:bldP spid="16" grpId="1" animBg="1"/>
      <p:bldP spid="17" grpId="0" uiExpand="1" build="p" animBg="1"/>
      <p:bldP spid="14" grpId="0" build="p" animBg="1"/>
      <p:bldP spid="14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0358" y="1078665"/>
            <a:ext cx="8001000" cy="4595984"/>
            <a:chOff x="620358" y="1078665"/>
            <a:chExt cx="8001000" cy="4595984"/>
          </a:xfrm>
        </p:grpSpPr>
        <p:grpSp>
          <p:nvGrpSpPr>
            <p:cNvPr id="9" name="Group 8"/>
            <p:cNvGrpSpPr/>
            <p:nvPr/>
          </p:nvGrpSpPr>
          <p:grpSpPr>
            <a:xfrm>
              <a:off x="762001" y="1183351"/>
              <a:ext cx="7619999" cy="4491298"/>
              <a:chOff x="838200" y="1526250"/>
              <a:chExt cx="7619999" cy="449129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3581399" y="1634475"/>
                <a:ext cx="4876800" cy="865792"/>
              </a:xfrm>
              <a:custGeom>
                <a:avLst/>
                <a:gdLst>
                  <a:gd name="connsiteX0" fmla="*/ 144302 w 865792"/>
                  <a:gd name="connsiteY0" fmla="*/ 0 h 4876800"/>
                  <a:gd name="connsiteX1" fmla="*/ 721490 w 865792"/>
                  <a:gd name="connsiteY1" fmla="*/ 0 h 4876800"/>
                  <a:gd name="connsiteX2" fmla="*/ 865792 w 865792"/>
                  <a:gd name="connsiteY2" fmla="*/ 144302 h 4876800"/>
                  <a:gd name="connsiteX3" fmla="*/ 865792 w 865792"/>
                  <a:gd name="connsiteY3" fmla="*/ 4876800 h 4876800"/>
                  <a:gd name="connsiteX4" fmla="*/ 865792 w 865792"/>
                  <a:gd name="connsiteY4" fmla="*/ 4876800 h 4876800"/>
                  <a:gd name="connsiteX5" fmla="*/ 0 w 865792"/>
                  <a:gd name="connsiteY5" fmla="*/ 4876800 h 4876800"/>
                  <a:gd name="connsiteX6" fmla="*/ 0 w 865792"/>
                  <a:gd name="connsiteY6" fmla="*/ 4876800 h 4876800"/>
                  <a:gd name="connsiteX7" fmla="*/ 0 w 865792"/>
                  <a:gd name="connsiteY7" fmla="*/ 144302 h 4876800"/>
                  <a:gd name="connsiteX8" fmla="*/ 144302 w 865792"/>
                  <a:gd name="connsiteY8" fmla="*/ 0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792" h="4876800">
                    <a:moveTo>
                      <a:pt x="865792" y="812821"/>
                    </a:moveTo>
                    <a:lnTo>
                      <a:pt x="865792" y="4063979"/>
                    </a:lnTo>
                    <a:cubicBezTo>
                      <a:pt x="865792" y="4512887"/>
                      <a:pt x="854322" y="4876797"/>
                      <a:pt x="840174" y="4876797"/>
                    </a:cubicBezTo>
                    <a:lnTo>
                      <a:pt x="0" y="4876797"/>
                    </a:lnTo>
                    <a:lnTo>
                      <a:pt x="0" y="487679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40174" y="3"/>
                    </a:lnTo>
                    <a:cubicBezTo>
                      <a:pt x="854322" y="3"/>
                      <a:pt x="865792" y="363913"/>
                      <a:pt x="865792" y="812821"/>
                    </a:cubicBezTo>
                    <a:close/>
                  </a:path>
                </a:pathLst>
              </a:custGeom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66089" rIns="289914" bIns="166089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kern="1200" dirty="0" smtClean="0"/>
                  <a:t>An in-browser framework for collecting &amp; managing personal data to facilitate personalization.</a:t>
                </a:r>
                <a:endParaRPr lang="en-US" sz="1600" kern="1200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838200" y="1526250"/>
                <a:ext cx="2743200" cy="1082240"/>
              </a:xfrm>
              <a:custGeom>
                <a:avLst/>
                <a:gdLst>
                  <a:gd name="connsiteX0" fmla="*/ 0 w 2743200"/>
                  <a:gd name="connsiteY0" fmla="*/ 180377 h 1082240"/>
                  <a:gd name="connsiteX1" fmla="*/ 180377 w 2743200"/>
                  <a:gd name="connsiteY1" fmla="*/ 0 h 1082240"/>
                  <a:gd name="connsiteX2" fmla="*/ 2562823 w 2743200"/>
                  <a:gd name="connsiteY2" fmla="*/ 0 h 1082240"/>
                  <a:gd name="connsiteX3" fmla="*/ 2743200 w 2743200"/>
                  <a:gd name="connsiteY3" fmla="*/ 180377 h 1082240"/>
                  <a:gd name="connsiteX4" fmla="*/ 2743200 w 2743200"/>
                  <a:gd name="connsiteY4" fmla="*/ 901863 h 1082240"/>
                  <a:gd name="connsiteX5" fmla="*/ 2562823 w 2743200"/>
                  <a:gd name="connsiteY5" fmla="*/ 1082240 h 1082240"/>
                  <a:gd name="connsiteX6" fmla="*/ 180377 w 2743200"/>
                  <a:gd name="connsiteY6" fmla="*/ 1082240 h 1082240"/>
                  <a:gd name="connsiteX7" fmla="*/ 0 w 2743200"/>
                  <a:gd name="connsiteY7" fmla="*/ 901863 h 1082240"/>
                  <a:gd name="connsiteX8" fmla="*/ 0 w 2743200"/>
                  <a:gd name="connsiteY8" fmla="*/ 180377 h 10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3200" h="1082240">
                    <a:moveTo>
                      <a:pt x="0" y="180377"/>
                    </a:moveTo>
                    <a:cubicBezTo>
                      <a:pt x="0" y="80758"/>
                      <a:pt x="80758" y="0"/>
                      <a:pt x="180377" y="0"/>
                    </a:cubicBezTo>
                    <a:lnTo>
                      <a:pt x="2562823" y="0"/>
                    </a:lnTo>
                    <a:cubicBezTo>
                      <a:pt x="2662442" y="0"/>
                      <a:pt x="2743200" y="80758"/>
                      <a:pt x="2743200" y="180377"/>
                    </a:cubicBezTo>
                    <a:lnTo>
                      <a:pt x="2743200" y="901863"/>
                    </a:lnTo>
                    <a:cubicBezTo>
                      <a:pt x="2743200" y="1001482"/>
                      <a:pt x="2662442" y="1082240"/>
                      <a:pt x="2562823" y="1082240"/>
                    </a:cubicBezTo>
                    <a:lnTo>
                      <a:pt x="180377" y="1082240"/>
                    </a:lnTo>
                    <a:cubicBezTo>
                      <a:pt x="80758" y="1082240"/>
                      <a:pt x="0" y="1001482"/>
                      <a:pt x="0" y="901863"/>
                    </a:cubicBezTo>
                    <a:lnTo>
                      <a:pt x="0" y="180377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7131" tIns="109981" rIns="167131" bIns="109981" numCol="1" spcCol="1270" anchor="ctr" anchorCtr="0">
                <a:noAutofit/>
              </a:bodyPr>
              <a:lstStyle/>
              <a:p>
                <a:pPr lvl="0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000" b="1" kern="1200" dirty="0" smtClean="0"/>
                  <a:t>RePriv</a:t>
                </a:r>
                <a:endParaRPr lang="en-US" sz="3000" b="1" kern="1200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581399" y="2770828"/>
                <a:ext cx="4876800" cy="865792"/>
              </a:xfrm>
              <a:custGeom>
                <a:avLst/>
                <a:gdLst>
                  <a:gd name="connsiteX0" fmla="*/ 144302 w 865792"/>
                  <a:gd name="connsiteY0" fmla="*/ 0 h 4876800"/>
                  <a:gd name="connsiteX1" fmla="*/ 721490 w 865792"/>
                  <a:gd name="connsiteY1" fmla="*/ 0 h 4876800"/>
                  <a:gd name="connsiteX2" fmla="*/ 865792 w 865792"/>
                  <a:gd name="connsiteY2" fmla="*/ 144302 h 4876800"/>
                  <a:gd name="connsiteX3" fmla="*/ 865792 w 865792"/>
                  <a:gd name="connsiteY3" fmla="*/ 4876800 h 4876800"/>
                  <a:gd name="connsiteX4" fmla="*/ 865792 w 865792"/>
                  <a:gd name="connsiteY4" fmla="*/ 4876800 h 4876800"/>
                  <a:gd name="connsiteX5" fmla="*/ 0 w 865792"/>
                  <a:gd name="connsiteY5" fmla="*/ 4876800 h 4876800"/>
                  <a:gd name="connsiteX6" fmla="*/ 0 w 865792"/>
                  <a:gd name="connsiteY6" fmla="*/ 4876800 h 4876800"/>
                  <a:gd name="connsiteX7" fmla="*/ 0 w 865792"/>
                  <a:gd name="connsiteY7" fmla="*/ 144302 h 4876800"/>
                  <a:gd name="connsiteX8" fmla="*/ 144302 w 865792"/>
                  <a:gd name="connsiteY8" fmla="*/ 0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792" h="4876800">
                    <a:moveTo>
                      <a:pt x="865792" y="812821"/>
                    </a:moveTo>
                    <a:lnTo>
                      <a:pt x="865792" y="4063979"/>
                    </a:lnTo>
                    <a:cubicBezTo>
                      <a:pt x="865792" y="4512887"/>
                      <a:pt x="854322" y="4876797"/>
                      <a:pt x="840174" y="4876797"/>
                    </a:cubicBezTo>
                    <a:lnTo>
                      <a:pt x="0" y="4876797"/>
                    </a:lnTo>
                    <a:lnTo>
                      <a:pt x="0" y="487679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40174" y="3"/>
                    </a:lnTo>
                    <a:cubicBezTo>
                      <a:pt x="854322" y="3"/>
                      <a:pt x="865792" y="363913"/>
                      <a:pt x="865792" y="812821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66089" rIns="289914" bIns="166089" numCol="1" spcCol="1270" anchor="ctr" anchorCtr="0">
                <a:noAutofit/>
              </a:bodyPr>
              <a:lstStyle/>
              <a:p>
                <a:pPr marL="171450" lvl="1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dirty="0" smtClean="0"/>
                  <a:t>Efficient in-browser behavior mining &amp; controlled dissemination of personal data.</a:t>
                </a:r>
                <a:endParaRPr lang="en-US" sz="1600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838200" y="2662603"/>
                <a:ext cx="2743200" cy="1082240"/>
              </a:xfrm>
              <a:custGeom>
                <a:avLst/>
                <a:gdLst>
                  <a:gd name="connsiteX0" fmla="*/ 0 w 2743200"/>
                  <a:gd name="connsiteY0" fmla="*/ 180377 h 1082240"/>
                  <a:gd name="connsiteX1" fmla="*/ 180377 w 2743200"/>
                  <a:gd name="connsiteY1" fmla="*/ 0 h 1082240"/>
                  <a:gd name="connsiteX2" fmla="*/ 2562823 w 2743200"/>
                  <a:gd name="connsiteY2" fmla="*/ 0 h 1082240"/>
                  <a:gd name="connsiteX3" fmla="*/ 2743200 w 2743200"/>
                  <a:gd name="connsiteY3" fmla="*/ 180377 h 1082240"/>
                  <a:gd name="connsiteX4" fmla="*/ 2743200 w 2743200"/>
                  <a:gd name="connsiteY4" fmla="*/ 901863 h 1082240"/>
                  <a:gd name="connsiteX5" fmla="*/ 2562823 w 2743200"/>
                  <a:gd name="connsiteY5" fmla="*/ 1082240 h 1082240"/>
                  <a:gd name="connsiteX6" fmla="*/ 180377 w 2743200"/>
                  <a:gd name="connsiteY6" fmla="*/ 1082240 h 1082240"/>
                  <a:gd name="connsiteX7" fmla="*/ 0 w 2743200"/>
                  <a:gd name="connsiteY7" fmla="*/ 901863 h 1082240"/>
                  <a:gd name="connsiteX8" fmla="*/ 0 w 2743200"/>
                  <a:gd name="connsiteY8" fmla="*/ 180377 h 10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3200" h="1082240">
                    <a:moveTo>
                      <a:pt x="0" y="180377"/>
                    </a:moveTo>
                    <a:cubicBezTo>
                      <a:pt x="0" y="80758"/>
                      <a:pt x="80758" y="0"/>
                      <a:pt x="180377" y="0"/>
                    </a:cubicBezTo>
                    <a:lnTo>
                      <a:pt x="2562823" y="0"/>
                    </a:lnTo>
                    <a:cubicBezTo>
                      <a:pt x="2662442" y="0"/>
                      <a:pt x="2743200" y="80758"/>
                      <a:pt x="2743200" y="180377"/>
                    </a:cubicBezTo>
                    <a:lnTo>
                      <a:pt x="2743200" y="901863"/>
                    </a:lnTo>
                    <a:cubicBezTo>
                      <a:pt x="2743200" y="1001482"/>
                      <a:pt x="2662442" y="1082240"/>
                      <a:pt x="2562823" y="1082240"/>
                    </a:cubicBezTo>
                    <a:lnTo>
                      <a:pt x="180377" y="1082240"/>
                    </a:lnTo>
                    <a:cubicBezTo>
                      <a:pt x="80758" y="1082240"/>
                      <a:pt x="0" y="1001482"/>
                      <a:pt x="0" y="901863"/>
                    </a:cubicBezTo>
                    <a:lnTo>
                      <a:pt x="0" y="180377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1891" tIns="102361" rIns="151891" bIns="102361" numCol="1" spcCol="1270" anchor="ctr" anchorCtr="0">
                <a:noAutofit/>
              </a:bodyPr>
              <a:lstStyle/>
              <a:p>
                <a:pPr lvl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b="1" kern="1200" dirty="0" smtClean="0"/>
                  <a:t>Core Behavior Mining</a:t>
                </a:r>
                <a:endParaRPr lang="en-US" sz="2600" b="1" kern="1200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581399" y="3907180"/>
                <a:ext cx="4876800" cy="865792"/>
              </a:xfrm>
              <a:custGeom>
                <a:avLst/>
                <a:gdLst>
                  <a:gd name="connsiteX0" fmla="*/ 144302 w 865792"/>
                  <a:gd name="connsiteY0" fmla="*/ 0 h 4876800"/>
                  <a:gd name="connsiteX1" fmla="*/ 721490 w 865792"/>
                  <a:gd name="connsiteY1" fmla="*/ 0 h 4876800"/>
                  <a:gd name="connsiteX2" fmla="*/ 865792 w 865792"/>
                  <a:gd name="connsiteY2" fmla="*/ 144302 h 4876800"/>
                  <a:gd name="connsiteX3" fmla="*/ 865792 w 865792"/>
                  <a:gd name="connsiteY3" fmla="*/ 4876800 h 4876800"/>
                  <a:gd name="connsiteX4" fmla="*/ 865792 w 865792"/>
                  <a:gd name="connsiteY4" fmla="*/ 4876800 h 4876800"/>
                  <a:gd name="connsiteX5" fmla="*/ 0 w 865792"/>
                  <a:gd name="connsiteY5" fmla="*/ 4876800 h 4876800"/>
                  <a:gd name="connsiteX6" fmla="*/ 0 w 865792"/>
                  <a:gd name="connsiteY6" fmla="*/ 4876800 h 4876800"/>
                  <a:gd name="connsiteX7" fmla="*/ 0 w 865792"/>
                  <a:gd name="connsiteY7" fmla="*/ 144302 h 4876800"/>
                  <a:gd name="connsiteX8" fmla="*/ 144302 w 865792"/>
                  <a:gd name="connsiteY8" fmla="*/ 0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792" h="4876800">
                    <a:moveTo>
                      <a:pt x="865792" y="812821"/>
                    </a:moveTo>
                    <a:lnTo>
                      <a:pt x="865792" y="4063979"/>
                    </a:lnTo>
                    <a:cubicBezTo>
                      <a:pt x="865792" y="4512887"/>
                      <a:pt x="854322" y="4876797"/>
                      <a:pt x="840174" y="4876797"/>
                    </a:cubicBezTo>
                    <a:lnTo>
                      <a:pt x="0" y="4876797"/>
                    </a:lnTo>
                    <a:lnTo>
                      <a:pt x="0" y="487679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40174" y="3"/>
                    </a:lnTo>
                    <a:cubicBezTo>
                      <a:pt x="854322" y="3"/>
                      <a:pt x="865792" y="363913"/>
                      <a:pt x="865792" y="812821"/>
                    </a:cubicBezTo>
                    <a:close/>
                  </a:path>
                </a:pathLst>
              </a:custGeom>
            </p:spPr>
            <p:style>
              <a:ln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66089" rIns="289914" bIns="166089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dirty="0"/>
                  <a:t>A framework for integrating verified third-party code into the behavior mining &amp; dissemination of RePriv.</a:t>
                </a: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838200" y="3798956"/>
                <a:ext cx="2743200" cy="1082240"/>
              </a:xfrm>
              <a:custGeom>
                <a:avLst/>
                <a:gdLst>
                  <a:gd name="connsiteX0" fmla="*/ 0 w 2743200"/>
                  <a:gd name="connsiteY0" fmla="*/ 180377 h 1082240"/>
                  <a:gd name="connsiteX1" fmla="*/ 180377 w 2743200"/>
                  <a:gd name="connsiteY1" fmla="*/ 0 h 1082240"/>
                  <a:gd name="connsiteX2" fmla="*/ 2562823 w 2743200"/>
                  <a:gd name="connsiteY2" fmla="*/ 0 h 1082240"/>
                  <a:gd name="connsiteX3" fmla="*/ 2743200 w 2743200"/>
                  <a:gd name="connsiteY3" fmla="*/ 180377 h 1082240"/>
                  <a:gd name="connsiteX4" fmla="*/ 2743200 w 2743200"/>
                  <a:gd name="connsiteY4" fmla="*/ 901863 h 1082240"/>
                  <a:gd name="connsiteX5" fmla="*/ 2562823 w 2743200"/>
                  <a:gd name="connsiteY5" fmla="*/ 1082240 h 1082240"/>
                  <a:gd name="connsiteX6" fmla="*/ 180377 w 2743200"/>
                  <a:gd name="connsiteY6" fmla="*/ 1082240 h 1082240"/>
                  <a:gd name="connsiteX7" fmla="*/ 0 w 2743200"/>
                  <a:gd name="connsiteY7" fmla="*/ 901863 h 1082240"/>
                  <a:gd name="connsiteX8" fmla="*/ 0 w 2743200"/>
                  <a:gd name="connsiteY8" fmla="*/ 180377 h 10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3200" h="1082240">
                    <a:moveTo>
                      <a:pt x="0" y="180377"/>
                    </a:moveTo>
                    <a:cubicBezTo>
                      <a:pt x="0" y="80758"/>
                      <a:pt x="80758" y="0"/>
                      <a:pt x="180377" y="0"/>
                    </a:cubicBezTo>
                    <a:lnTo>
                      <a:pt x="2562823" y="0"/>
                    </a:lnTo>
                    <a:cubicBezTo>
                      <a:pt x="2662442" y="0"/>
                      <a:pt x="2743200" y="80758"/>
                      <a:pt x="2743200" y="180377"/>
                    </a:cubicBezTo>
                    <a:lnTo>
                      <a:pt x="2743200" y="901863"/>
                    </a:lnTo>
                    <a:cubicBezTo>
                      <a:pt x="2743200" y="1001482"/>
                      <a:pt x="2662442" y="1082240"/>
                      <a:pt x="2562823" y="1082240"/>
                    </a:cubicBezTo>
                    <a:lnTo>
                      <a:pt x="180377" y="1082240"/>
                    </a:lnTo>
                    <a:cubicBezTo>
                      <a:pt x="80758" y="1082240"/>
                      <a:pt x="0" y="1001482"/>
                      <a:pt x="0" y="901863"/>
                    </a:cubicBezTo>
                    <a:lnTo>
                      <a:pt x="0" y="180377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1891" tIns="102361" rIns="151891" bIns="102361" numCol="1" spcCol="1270" anchor="ctr" anchorCtr="0">
                <a:noAutofit/>
              </a:bodyPr>
              <a:lstStyle/>
              <a:p>
                <a:pPr lvl="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b="1" kern="1200" dirty="0" smtClean="0"/>
                  <a:t>RePriv miners</a:t>
                </a:r>
                <a:endParaRPr lang="en-US" sz="2600" b="1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581399" y="5043533"/>
                <a:ext cx="4876800" cy="865792"/>
              </a:xfrm>
              <a:custGeom>
                <a:avLst/>
                <a:gdLst>
                  <a:gd name="connsiteX0" fmla="*/ 144302 w 865792"/>
                  <a:gd name="connsiteY0" fmla="*/ 0 h 4876800"/>
                  <a:gd name="connsiteX1" fmla="*/ 721490 w 865792"/>
                  <a:gd name="connsiteY1" fmla="*/ 0 h 4876800"/>
                  <a:gd name="connsiteX2" fmla="*/ 865792 w 865792"/>
                  <a:gd name="connsiteY2" fmla="*/ 144302 h 4876800"/>
                  <a:gd name="connsiteX3" fmla="*/ 865792 w 865792"/>
                  <a:gd name="connsiteY3" fmla="*/ 4876800 h 4876800"/>
                  <a:gd name="connsiteX4" fmla="*/ 865792 w 865792"/>
                  <a:gd name="connsiteY4" fmla="*/ 4876800 h 4876800"/>
                  <a:gd name="connsiteX5" fmla="*/ 0 w 865792"/>
                  <a:gd name="connsiteY5" fmla="*/ 4876800 h 4876800"/>
                  <a:gd name="connsiteX6" fmla="*/ 0 w 865792"/>
                  <a:gd name="connsiteY6" fmla="*/ 4876800 h 4876800"/>
                  <a:gd name="connsiteX7" fmla="*/ 0 w 865792"/>
                  <a:gd name="connsiteY7" fmla="*/ 144302 h 4876800"/>
                  <a:gd name="connsiteX8" fmla="*/ 144302 w 865792"/>
                  <a:gd name="connsiteY8" fmla="*/ 0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792" h="4876800">
                    <a:moveTo>
                      <a:pt x="865792" y="812821"/>
                    </a:moveTo>
                    <a:lnTo>
                      <a:pt x="865792" y="4063979"/>
                    </a:lnTo>
                    <a:cubicBezTo>
                      <a:pt x="865792" y="4512887"/>
                      <a:pt x="854322" y="4876797"/>
                      <a:pt x="840174" y="4876797"/>
                    </a:cubicBezTo>
                    <a:lnTo>
                      <a:pt x="0" y="4876797"/>
                    </a:lnTo>
                    <a:lnTo>
                      <a:pt x="0" y="487679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40174" y="3"/>
                    </a:lnTo>
                    <a:cubicBezTo>
                      <a:pt x="854322" y="3"/>
                      <a:pt x="865792" y="363913"/>
                      <a:pt x="865792" y="812821"/>
                    </a:cubicBez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66089" rIns="289914" bIns="166089" numCol="1" spcCol="1270" anchor="ctr" anchorCtr="0">
                <a:no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dirty="0" smtClean="0"/>
                  <a:t>Evaluation of above mechanisms on real browsing histories &amp; two in-depth case studies.</a:t>
                </a:r>
                <a:endParaRPr lang="en-US" sz="16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838200" y="4935308"/>
                <a:ext cx="2743200" cy="1082240"/>
              </a:xfrm>
              <a:custGeom>
                <a:avLst/>
                <a:gdLst>
                  <a:gd name="connsiteX0" fmla="*/ 0 w 2743200"/>
                  <a:gd name="connsiteY0" fmla="*/ 180377 h 1082240"/>
                  <a:gd name="connsiteX1" fmla="*/ 180377 w 2743200"/>
                  <a:gd name="connsiteY1" fmla="*/ 0 h 1082240"/>
                  <a:gd name="connsiteX2" fmla="*/ 2562823 w 2743200"/>
                  <a:gd name="connsiteY2" fmla="*/ 0 h 1082240"/>
                  <a:gd name="connsiteX3" fmla="*/ 2743200 w 2743200"/>
                  <a:gd name="connsiteY3" fmla="*/ 180377 h 1082240"/>
                  <a:gd name="connsiteX4" fmla="*/ 2743200 w 2743200"/>
                  <a:gd name="connsiteY4" fmla="*/ 901863 h 1082240"/>
                  <a:gd name="connsiteX5" fmla="*/ 2562823 w 2743200"/>
                  <a:gd name="connsiteY5" fmla="*/ 1082240 h 1082240"/>
                  <a:gd name="connsiteX6" fmla="*/ 180377 w 2743200"/>
                  <a:gd name="connsiteY6" fmla="*/ 1082240 h 1082240"/>
                  <a:gd name="connsiteX7" fmla="*/ 0 w 2743200"/>
                  <a:gd name="connsiteY7" fmla="*/ 901863 h 1082240"/>
                  <a:gd name="connsiteX8" fmla="*/ 0 w 2743200"/>
                  <a:gd name="connsiteY8" fmla="*/ 180377 h 10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3200" h="1082240">
                    <a:moveTo>
                      <a:pt x="0" y="180377"/>
                    </a:moveTo>
                    <a:cubicBezTo>
                      <a:pt x="0" y="80758"/>
                      <a:pt x="80758" y="0"/>
                      <a:pt x="180377" y="0"/>
                    </a:cubicBezTo>
                    <a:lnTo>
                      <a:pt x="2562823" y="0"/>
                    </a:lnTo>
                    <a:cubicBezTo>
                      <a:pt x="2662442" y="0"/>
                      <a:pt x="2743200" y="80758"/>
                      <a:pt x="2743200" y="180377"/>
                    </a:cubicBezTo>
                    <a:lnTo>
                      <a:pt x="2743200" y="901863"/>
                    </a:lnTo>
                    <a:cubicBezTo>
                      <a:pt x="2743200" y="1001482"/>
                      <a:pt x="2662442" y="1082240"/>
                      <a:pt x="2562823" y="1082240"/>
                    </a:cubicBezTo>
                    <a:lnTo>
                      <a:pt x="180377" y="1082240"/>
                    </a:lnTo>
                    <a:cubicBezTo>
                      <a:pt x="80758" y="1082240"/>
                      <a:pt x="0" y="1001482"/>
                      <a:pt x="0" y="901863"/>
                    </a:cubicBezTo>
                    <a:lnTo>
                      <a:pt x="0" y="180377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7131" tIns="109981" rIns="167131" bIns="109981" numCol="1" spcCol="1270" anchor="ctr" anchorCtr="0">
                <a:noAutofit/>
              </a:bodyPr>
              <a:lstStyle/>
              <a:p>
                <a:pPr lvl="0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000" b="1" kern="1200" dirty="0" smtClean="0"/>
                  <a:t>Real-world Evaluation</a:t>
                </a:r>
                <a:endParaRPr lang="en-US" sz="3000" b="1" kern="12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20358" y="1078665"/>
              <a:ext cx="8001000" cy="3474720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6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Privacy-Aware News Personalization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4595013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2E500-E1FE-4C50-AFE7-D27F3F3F2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F02E500-E1FE-4C50-AFE7-D27F3F3F2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191AD-A1EE-4321-BC13-4C281DBB7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04191AD-A1EE-4321-BC13-4C281DBB7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CB486-5A3F-4033-8D7E-FDA3DD98E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D7CB486-5A3F-4033-8D7E-FDA3DD98E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9D410D-31C9-40A7-B741-0D020F38A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D9D410D-31C9-40A7-B741-0D020F38A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F172B4-6A9D-4135-984A-4FB912782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AF172B4-6A9D-4135-984A-4FB912782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04BAAF-C094-4354-8C1C-D48B5BB70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C04BAAF-C094-4354-8C1C-D48B5BB70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324E6D-8837-479D-B60D-73DE44FE4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9324E6D-8837-479D-B60D-73DE44FE4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Policy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5613"/>
            <a:ext cx="4571575" cy="4189887"/>
          </a:xfrm>
          <a:prstGeom prst="rect">
            <a:avLst/>
          </a:prstGeom>
          <a:ln w="19050">
            <a:solidFill>
              <a:schemeClr val="tx1">
                <a:lumMod val="75000"/>
              </a:schemeClr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3962400" y="5181600"/>
            <a:ext cx="4419600" cy="1447800"/>
          </a:xfrm>
          <a:prstGeom prst="wedgeRoundRectCallout">
            <a:avLst>
              <a:gd name="adj1" fmla="val -120918"/>
              <a:gd name="adj2" fmla="val -1787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1"/>
            <a:r>
              <a:rPr lang="en-US" sz="2400" dirty="0"/>
              <a:t>Change </a:t>
            </a:r>
            <a:r>
              <a:rPr lang="en-US" sz="2400" dirty="0" err="1"/>
              <a:t>TextContent</a:t>
            </a:r>
            <a:r>
              <a:rPr lang="en-US" sz="2400" dirty="0"/>
              <a:t> of selected anchor and div elements on nytimes.com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8" b="31950"/>
          <a:stretch/>
        </p:blipFill>
        <p:spPr>
          <a:xfrm>
            <a:off x="6096000" y="3193576"/>
            <a:ext cx="2857500" cy="1132764"/>
          </a:xfr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9" name="Left Arrow 8"/>
          <p:cNvSpPr/>
          <p:nvPr/>
        </p:nvSpPr>
        <p:spPr>
          <a:xfrm>
            <a:off x="4953000" y="3505200"/>
            <a:ext cx="1023582" cy="4572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072418" y="1345442"/>
            <a:ext cx="3842982" cy="1447800"/>
          </a:xfrm>
          <a:prstGeom prst="wedgeRoundRectCallout">
            <a:avLst>
              <a:gd name="adj1" fmla="val 4520"/>
              <a:gd name="adj2" fmla="val 7604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1"/>
            <a:r>
              <a:rPr lang="en-US" sz="2400" dirty="0" smtClean="0"/>
              <a:t>Query del.icio.us with top interest data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495800" y="1600200"/>
            <a:ext cx="4419600" cy="1447800"/>
          </a:xfrm>
          <a:prstGeom prst="wedgeRoundRectCallout">
            <a:avLst>
              <a:gd name="adj1" fmla="val -121844"/>
              <a:gd name="adj2" fmla="val 226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1"/>
            <a:r>
              <a:rPr lang="en-US" sz="2400" dirty="0"/>
              <a:t>Change “</a:t>
            </a:r>
            <a:r>
              <a:rPr lang="en-US" sz="2400" dirty="0" err="1"/>
              <a:t>href</a:t>
            </a:r>
            <a:r>
              <a:rPr lang="en-US" sz="2400" dirty="0"/>
              <a:t>” attribute of anchor elements on nytimes.com</a:t>
            </a:r>
          </a:p>
        </p:txBody>
      </p:sp>
    </p:spTree>
    <p:extLst>
      <p:ext uri="{BB962C8B-B14F-4D97-AF65-F5344CB8AC3E}">
        <p14:creationId xmlns:p14="http://schemas.microsoft.com/office/powerpoint/2010/main" val="12662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1333500" y="2819400"/>
            <a:ext cx="48387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78568" y="2223702"/>
            <a:ext cx="2701065" cy="1754326"/>
            <a:chOff x="152400" y="1752600"/>
            <a:chExt cx="8795726" cy="3886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52600"/>
              <a:ext cx="4376126" cy="3886200"/>
            </a:xfrm>
            <a:prstGeom prst="rect">
              <a:avLst/>
            </a:prstGeom>
            <a:ln w="1905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752600"/>
              <a:ext cx="4240223" cy="3886200"/>
            </a:xfrm>
            <a:prstGeom prst="rect">
              <a:avLst/>
            </a:prstGeom>
            <a:ln w="19050">
              <a:solidFill>
                <a:schemeClr val="tx1">
                  <a:lumMod val="75000"/>
                </a:schemeClr>
              </a:solidFill>
            </a:ln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23701"/>
            <a:ext cx="2209800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Technology/Web 2.0</a:t>
            </a:r>
          </a:p>
          <a:p>
            <a:r>
              <a:rPr lang="en-US" dirty="0" smtClean="0"/>
              <a:t>Technology/Mobile</a:t>
            </a:r>
          </a:p>
          <a:p>
            <a:r>
              <a:rPr lang="en-US" dirty="0" smtClean="0"/>
              <a:t>Science/Chemistry</a:t>
            </a:r>
          </a:p>
          <a:p>
            <a:r>
              <a:rPr lang="en-US" dirty="0" smtClean="0"/>
              <a:t>Science/Physics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28" name="Picture 4" descr="http://brynnevans.com/blog/wp-content/uploads/2010/02/turker-credit-to-egoldvi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23702"/>
            <a:ext cx="2455470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316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2,200 questions</a:t>
            </a:r>
          </a:p>
          <a:p>
            <a:r>
              <a:rPr lang="en-US" dirty="0" smtClean="0"/>
              <a:t>Over 3 days</a:t>
            </a:r>
          </a:p>
          <a:p>
            <a:r>
              <a:rPr lang="en-US" dirty="0" smtClean="0"/>
              <a:t>Types of results</a:t>
            </a:r>
          </a:p>
          <a:p>
            <a:pPr lvl="1"/>
            <a:r>
              <a:rPr lang="en-US" dirty="0" smtClean="0"/>
              <a:t>Default </a:t>
            </a:r>
          </a:p>
          <a:p>
            <a:pPr lvl="1"/>
            <a:r>
              <a:rPr lang="en-US" dirty="0" smtClean="0"/>
              <a:t>Personalized</a:t>
            </a:r>
          </a:p>
          <a:p>
            <a:pPr lvl="1"/>
            <a:r>
              <a:rPr lang="en-US" dirty="0" smtClean="0"/>
              <a:t>Random</a:t>
            </a:r>
          </a:p>
          <a:p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2400"/>
            <a:ext cx="6629400" cy="6487484"/>
          </a:xfrm>
          <a:prstGeom prst="rect">
            <a:avLst/>
          </a:prstGeom>
          <a:ln w="38100">
            <a:solidFill>
              <a:schemeClr val="tx1">
                <a:lumMod val="85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30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7667"/>
          <a:stretch/>
        </p:blipFill>
        <p:spPr bwMode="auto">
          <a:xfrm>
            <a:off x="2066925" y="1257300"/>
            <a:ext cx="6619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983" y="1874837"/>
            <a:ext cx="65620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71600" y="2286000"/>
            <a:ext cx="4343400" cy="228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5000" y="5029200"/>
            <a:ext cx="1752600" cy="304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67" y="1874837"/>
            <a:ext cx="65620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70" y="457200"/>
            <a:ext cx="3789731" cy="25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1085" y="4997895"/>
            <a:ext cx="2206481" cy="1310045"/>
            <a:chOff x="90668" y="5486400"/>
            <a:chExt cx="2206481" cy="1310045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68" y="5486400"/>
              <a:ext cx="193183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56900" y="6488668"/>
              <a:ext cx="1140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itchFamily="34" charset="0"/>
                </a:rPr>
                <a:t>Google news</a:t>
              </a:r>
              <a:endPara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7384" y="5257800"/>
            <a:ext cx="1947851" cy="1296888"/>
            <a:chOff x="2577384" y="5257800"/>
            <a:chExt cx="1947851" cy="1296888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384" y="5257800"/>
              <a:ext cx="193183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733800" y="6246911"/>
              <a:ext cx="791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itchFamily="34" charset="0"/>
                </a:rPr>
                <a:t>Amazon</a:t>
              </a:r>
              <a:endPara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1769" y="1828800"/>
            <a:ext cx="2334492" cy="1296887"/>
            <a:chOff x="201769" y="1371600"/>
            <a:chExt cx="2334492" cy="1296887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69" y="1371600"/>
              <a:ext cx="193183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173965" y="2360710"/>
              <a:ext cx="1362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itchFamily="34" charset="0"/>
                </a:rPr>
                <a:t>New York Times</a:t>
              </a:r>
              <a:endPara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20955" y="3429000"/>
            <a:ext cx="2207387" cy="1226212"/>
            <a:chOff x="1011011" y="2514599"/>
            <a:chExt cx="2207387" cy="1226212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67" y="2514599"/>
              <a:ext cx="193183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011011" y="3433034"/>
              <a:ext cx="680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itchFamily="34" charset="0"/>
                </a:rPr>
                <a:t>Netflix</a:t>
              </a:r>
              <a:endPara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008018017"/>
              </p:ext>
            </p:extLst>
          </p:nvPr>
        </p:nvGraphicFramePr>
        <p:xfrm>
          <a:off x="18288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529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012E-6 L -0.35781 -2.7012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2" grpId="0" animBg="1"/>
      <p:bldP spid="2" grpId="1" animBg="1"/>
      <p:bldGraphic spid="2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News Personalization: Effectiveness</a:t>
            </a:r>
          </a:p>
        </p:txBody>
      </p:sp>
      <p:graphicFrame>
        <p:nvGraphicFramePr>
          <p:cNvPr id="4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350932"/>
              </p:ext>
            </p:extLst>
          </p:nvPr>
        </p:nvGraphicFramePr>
        <p:xfrm>
          <a:off x="-228600" y="-165315"/>
          <a:ext cx="9196514" cy="662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2" name="Straight Connector 41"/>
          <p:cNvCxnSpPr/>
          <p:nvPr/>
        </p:nvCxnSpPr>
        <p:spPr>
          <a:xfrm rot="5400000" flipH="1" flipV="1">
            <a:off x="4592229" y="-625831"/>
            <a:ext cx="1" cy="8253481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626295" y="973598"/>
            <a:ext cx="1" cy="8253481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4592228" y="-2034758"/>
            <a:ext cx="1" cy="8253481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5400000">
            <a:off x="-62079" y="3334919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Random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 rot="5400000">
            <a:off x="-62079" y="4935736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Default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 rot="5400000">
            <a:off x="-181713" y="1980081"/>
            <a:ext cx="13822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Personalized</a:t>
            </a:r>
            <a:endParaRPr lang="en-US" b="1" dirty="0"/>
          </a:p>
        </p:txBody>
      </p:sp>
      <p:grpSp>
        <p:nvGrpSpPr>
          <p:cNvPr id="48" name="Group 47"/>
          <p:cNvGrpSpPr/>
          <p:nvPr/>
        </p:nvGrpSpPr>
        <p:grpSpPr>
          <a:xfrm rot="5400000">
            <a:off x="1978878" y="3259598"/>
            <a:ext cx="1310105" cy="3681736"/>
            <a:chOff x="2446424" y="3120187"/>
            <a:chExt cx="1876921" cy="4427624"/>
          </a:xfrm>
        </p:grpSpPr>
        <p:pic>
          <p:nvPicPr>
            <p:cNvPr id="49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7758" r="1579" b="5806"/>
            <a:stretch/>
          </p:blipFill>
          <p:spPr bwMode="auto">
            <a:xfrm rot="16200000">
              <a:off x="701842" y="4864770"/>
              <a:ext cx="4427623" cy="938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7758" r="1579" b="5806"/>
            <a:stretch/>
          </p:blipFill>
          <p:spPr bwMode="auto">
            <a:xfrm rot="5400000" flipH="1">
              <a:off x="1640303" y="4864769"/>
              <a:ext cx="4427623" cy="938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 rot="5400000">
            <a:off x="1917183" y="1688138"/>
            <a:ext cx="1295399" cy="3609549"/>
            <a:chOff x="2514600" y="4644187"/>
            <a:chExt cx="1828799" cy="3609549"/>
          </a:xfrm>
        </p:grpSpPr>
        <p:pic>
          <p:nvPicPr>
            <p:cNvPr id="52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" t="18591" r="1989" b="24264"/>
            <a:stretch/>
          </p:blipFill>
          <p:spPr bwMode="auto">
            <a:xfrm rot="16200000">
              <a:off x="1137349" y="6021439"/>
              <a:ext cx="3609548" cy="855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" t="18591" r="1989" b="24264"/>
            <a:stretch/>
          </p:blipFill>
          <p:spPr bwMode="auto">
            <a:xfrm rot="5400000" flipH="1">
              <a:off x="2111103" y="6021438"/>
              <a:ext cx="3609548" cy="855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" t="70718" r="1989" b="24264"/>
            <a:stretch/>
          </p:blipFill>
          <p:spPr bwMode="auto">
            <a:xfrm rot="5400000" flipH="1">
              <a:off x="1610718" y="6376099"/>
              <a:ext cx="3609548" cy="145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 rot="5400000">
            <a:off x="4411617" y="423084"/>
            <a:ext cx="1175542" cy="3276600"/>
            <a:chOff x="2944480" y="3060236"/>
            <a:chExt cx="970580" cy="3003504"/>
          </a:xfrm>
        </p:grpSpPr>
        <p:pic>
          <p:nvPicPr>
            <p:cNvPr id="56" name="Picture 55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" t="10744" r="1616" b="50000"/>
            <a:stretch/>
          </p:blipFill>
          <p:spPr bwMode="auto">
            <a:xfrm rot="5400000" flipH="1">
              <a:off x="2170663" y="4319343"/>
              <a:ext cx="3003504" cy="485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" t="10744" r="1616" b="50000"/>
            <a:stretch/>
          </p:blipFill>
          <p:spPr bwMode="auto">
            <a:xfrm rot="16200000">
              <a:off x="1685373" y="4319343"/>
              <a:ext cx="3003504" cy="485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3398330" y="6400800"/>
            <a:ext cx="245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User Relevance Score</a:t>
            </a:r>
            <a:endParaRPr lang="en-US" sz="2000" b="1" dirty="0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999386" y="1618032"/>
            <a:ext cx="1" cy="8867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564883" y="3039993"/>
            <a:ext cx="1" cy="8867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446688" y="4751862"/>
            <a:ext cx="1" cy="8867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6248400" y="2818086"/>
            <a:ext cx="2504636" cy="978611"/>
          </a:xfrm>
          <a:prstGeom prst="wedgeRoundRectCallout">
            <a:avLst>
              <a:gd name="adj1" fmla="val -61000"/>
              <a:gd name="adj2" fmla="val -11879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Most responses rated highly!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4999388" y="4445413"/>
            <a:ext cx="2504636" cy="978611"/>
          </a:xfrm>
          <a:prstGeom prst="wedgeRoundRectCallout">
            <a:avLst>
              <a:gd name="adj1" fmla="val -161262"/>
              <a:gd name="adj2" fmla="val -7277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Most responses rated </a:t>
            </a:r>
            <a:r>
              <a:rPr lang="en-US" sz="2400" dirty="0" smtClean="0"/>
              <a:t>poorly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42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RePriv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Existing solutions require privacy sacrifice</a:t>
            </a:r>
          </a:p>
          <a:p>
            <a:endParaRPr lang="en-US" sz="2400" dirty="0" smtClean="0"/>
          </a:p>
          <a:p>
            <a:r>
              <a:rPr lang="en-US" sz="2400" dirty="0" smtClean="0"/>
              <a:t>RePriv is a browser-based solution</a:t>
            </a:r>
          </a:p>
          <a:p>
            <a:pPr lvl="1"/>
            <a:r>
              <a:rPr lang="en-US" sz="2000" dirty="0" smtClean="0"/>
              <a:t>User retains control of personal information</a:t>
            </a:r>
          </a:p>
          <a:p>
            <a:pPr lvl="1"/>
            <a:r>
              <a:rPr lang="en-US" sz="2000" dirty="0" smtClean="0"/>
              <a:t>High-quality information mined from browser use</a:t>
            </a:r>
          </a:p>
          <a:p>
            <a:pPr lvl="1"/>
            <a:r>
              <a:rPr lang="en-US" sz="2000" dirty="0" smtClean="0"/>
              <a:t>General-purpose mining useful &amp; performant</a:t>
            </a:r>
          </a:p>
          <a:p>
            <a:pPr lvl="1"/>
            <a:r>
              <a:rPr lang="en-US" sz="2000" dirty="0" smtClean="0"/>
              <a:t>Flexibility with rigorous guarantees of privacy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Personalized content &amp; privacy can coexist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40" y="1274928"/>
            <a:ext cx="2804460" cy="558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Browser: Personalization &amp; Privacy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Broad applications:</a:t>
            </a:r>
          </a:p>
          <a:p>
            <a:pPr lvl="1"/>
            <a:r>
              <a:rPr lang="en-US" dirty="0" smtClean="0"/>
              <a:t>Site personalization</a:t>
            </a:r>
          </a:p>
          <a:p>
            <a:pPr lvl="1"/>
            <a:r>
              <a:rPr lang="en-US" dirty="0" smtClean="0"/>
              <a:t>Personalized search </a:t>
            </a:r>
          </a:p>
          <a:p>
            <a:pPr lvl="1"/>
            <a:r>
              <a:rPr lang="en-US" dirty="0" smtClean="0"/>
              <a:t>Ads</a:t>
            </a:r>
          </a:p>
          <a:p>
            <a:pPr lvl="1"/>
            <a:endParaRPr lang="en-US" dirty="0"/>
          </a:p>
          <a:p>
            <a:r>
              <a:rPr lang="en-US" dirty="0" smtClean="0"/>
              <a:t>User data in browser</a:t>
            </a:r>
          </a:p>
          <a:p>
            <a:endParaRPr lang="en-US" dirty="0" smtClean="0"/>
          </a:p>
          <a:p>
            <a:r>
              <a:rPr lang="en-US" dirty="0" smtClean="0"/>
              <a:t>Control information release 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08678" y="1676400"/>
            <a:ext cx="3353211" cy="1515214"/>
            <a:chOff x="608678" y="1676400"/>
            <a:chExt cx="3353211" cy="1515214"/>
          </a:xfrm>
        </p:grpSpPr>
        <p:grpSp>
          <p:nvGrpSpPr>
            <p:cNvPr id="24" name="Group 23"/>
            <p:cNvGrpSpPr/>
            <p:nvPr/>
          </p:nvGrpSpPr>
          <p:grpSpPr>
            <a:xfrm>
              <a:off x="608678" y="1676400"/>
              <a:ext cx="2160431" cy="1143000"/>
              <a:chOff x="152400" y="1828800"/>
              <a:chExt cx="2160431" cy="1143000"/>
            </a:xfrm>
          </p:grpSpPr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828800"/>
                <a:ext cx="1931831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905000"/>
                <a:ext cx="1931831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981200"/>
                <a:ext cx="1931831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2057400"/>
                <a:ext cx="1931831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2181145" y="2822282"/>
              <a:ext cx="1780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Browsing history</a:t>
              </a:r>
              <a:endParaRPr lang="en-US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678" y="5486400"/>
            <a:ext cx="3663039" cy="1143000"/>
            <a:chOff x="608678" y="5486400"/>
            <a:chExt cx="3663039" cy="1143000"/>
          </a:xfrm>
        </p:grpSpPr>
        <p:pic>
          <p:nvPicPr>
            <p:cNvPr id="6146" name="Picture 2" descr="http://www.baler.net/images/dmoz_log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78" y="5486400"/>
              <a:ext cx="2244335" cy="685800"/>
            </a:xfrm>
            <a:prstGeom prst="rect">
              <a:avLst/>
            </a:prstGeom>
            <a:noFill/>
            <a:ln w="38100" cap="sq"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2181145" y="6260068"/>
              <a:ext cx="2090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User interest profile</a:t>
              </a:r>
              <a:endParaRPr lang="en-US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8678" y="3436189"/>
            <a:ext cx="2296383" cy="1769541"/>
            <a:chOff x="608678" y="3436189"/>
            <a:chExt cx="2296383" cy="1769541"/>
          </a:xfrm>
        </p:grpSpPr>
        <p:sp>
          <p:nvSpPr>
            <p:cNvPr id="60" name="TextBox 59"/>
            <p:cNvSpPr txBox="1"/>
            <p:nvPr/>
          </p:nvSpPr>
          <p:spPr>
            <a:xfrm>
              <a:off x="2181145" y="4836398"/>
              <a:ext cx="723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Distill</a:t>
              </a:r>
              <a:endParaRPr lang="en-US" b="1" dirty="0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78" y="3436189"/>
              <a:ext cx="2244336" cy="151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4" name="Rectangle 63"/>
          <p:cNvSpPr/>
          <p:nvPr/>
        </p:nvSpPr>
        <p:spPr>
          <a:xfrm>
            <a:off x="263724" y="3200400"/>
            <a:ext cx="3012876" cy="1442896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Top: Computers: Security: Internet: Privacy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</a:t>
            </a: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: Arts: Movies: Genres: Film </a:t>
            </a:r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Noir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Top: Sports: Hockey: Ice </a:t>
            </a:r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Hockey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Top: Science: Math: Number Theory </a:t>
            </a:r>
            <a:endParaRPr lang="en-US" sz="1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Top: Recreation: Outdoors: </a:t>
            </a:r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Fishing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931812" y="2082879"/>
            <a:ext cx="2764388" cy="3251121"/>
            <a:chOff x="1417958" y="76200"/>
            <a:chExt cx="2764388" cy="3251121"/>
          </a:xfrm>
        </p:grpSpPr>
        <p:grpSp>
          <p:nvGrpSpPr>
            <p:cNvPr id="65" name="Group 64"/>
            <p:cNvGrpSpPr/>
            <p:nvPr/>
          </p:nvGrpSpPr>
          <p:grpSpPr>
            <a:xfrm>
              <a:off x="1417958" y="507920"/>
              <a:ext cx="2764388" cy="2819401"/>
              <a:chOff x="2438400" y="2590800"/>
              <a:chExt cx="2764388" cy="2819401"/>
            </a:xfrm>
          </p:grpSpPr>
          <p:sp>
            <p:nvSpPr>
              <p:cNvPr id="67" name="Pie 66"/>
              <p:cNvSpPr/>
              <p:nvPr/>
            </p:nvSpPr>
            <p:spPr>
              <a:xfrm rot="16200000">
                <a:off x="2458810" y="2666222"/>
                <a:ext cx="2819400" cy="2668557"/>
              </a:xfrm>
              <a:prstGeom prst="pie">
                <a:avLst>
                  <a:gd name="adj1" fmla="val 21441548"/>
                  <a:gd name="adj2" fmla="val 1743525"/>
                </a:avLst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438400" y="2590800"/>
                <a:ext cx="2743200" cy="2743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659157" y="259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270314" y="2831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124200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438400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651314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194114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659157" y="4964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879914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743200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90800" y="326278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971800" y="28956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651314" y="32738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386487" y="76200"/>
              <a:ext cx="959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Amazon</a:t>
              </a:r>
              <a:endParaRPr lang="en-US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31812" y="2082879"/>
            <a:ext cx="2764388" cy="3251121"/>
            <a:chOff x="5486400" y="76200"/>
            <a:chExt cx="2764388" cy="3251121"/>
          </a:xfrm>
        </p:grpSpPr>
        <p:grpSp>
          <p:nvGrpSpPr>
            <p:cNvPr id="82" name="Group 81"/>
            <p:cNvGrpSpPr/>
            <p:nvPr/>
          </p:nvGrpSpPr>
          <p:grpSpPr>
            <a:xfrm>
              <a:off x="5486400" y="507920"/>
              <a:ext cx="2764388" cy="2819401"/>
              <a:chOff x="2438400" y="2590800"/>
              <a:chExt cx="2764388" cy="2819401"/>
            </a:xfrm>
          </p:grpSpPr>
          <p:sp>
            <p:nvSpPr>
              <p:cNvPr id="84" name="Pie 83"/>
              <p:cNvSpPr/>
              <p:nvPr/>
            </p:nvSpPr>
            <p:spPr>
              <a:xfrm rot="16200000">
                <a:off x="2458810" y="2666222"/>
                <a:ext cx="2819400" cy="2668557"/>
              </a:xfrm>
              <a:prstGeom prst="pie">
                <a:avLst>
                  <a:gd name="adj1" fmla="val 21441548"/>
                  <a:gd name="adj2" fmla="val 3712074"/>
                </a:avLst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438400" y="2590800"/>
                <a:ext cx="2743200" cy="2743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59157" y="259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270314" y="2831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124200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438400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651314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194114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659157" y="4964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879914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743200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590800" y="326278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971800" y="28956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651314" y="32738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6438504" y="76200"/>
              <a:ext cx="800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Netflix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31812" y="2082879"/>
            <a:ext cx="2743200" cy="3112533"/>
            <a:chOff x="1465873" y="3434239"/>
            <a:chExt cx="2743200" cy="3112533"/>
          </a:xfrm>
        </p:grpSpPr>
        <p:grpSp>
          <p:nvGrpSpPr>
            <p:cNvPr id="99" name="Group 98"/>
            <p:cNvGrpSpPr/>
            <p:nvPr/>
          </p:nvGrpSpPr>
          <p:grpSpPr>
            <a:xfrm>
              <a:off x="1465873" y="3803571"/>
              <a:ext cx="2743200" cy="2743201"/>
              <a:chOff x="2438400" y="2590800"/>
              <a:chExt cx="2743200" cy="2743201"/>
            </a:xfrm>
          </p:grpSpPr>
          <p:sp>
            <p:nvSpPr>
              <p:cNvPr id="101" name="Pie 100"/>
              <p:cNvSpPr/>
              <p:nvPr/>
            </p:nvSpPr>
            <p:spPr>
              <a:xfrm rot="16200000">
                <a:off x="2470677" y="2623078"/>
                <a:ext cx="2736772" cy="2685073"/>
              </a:xfrm>
              <a:prstGeom prst="pie">
                <a:avLst>
                  <a:gd name="adj1" fmla="val 21441548"/>
                  <a:gd name="adj2" fmla="val 9160539"/>
                </a:avLst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438400" y="2590800"/>
                <a:ext cx="2743200" cy="2743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659157" y="259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270314" y="2831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24200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438400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651314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194114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659157" y="4964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879914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743200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590800" y="326278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971800" y="28956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651314" y="32738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2355157" y="3434239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Google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931812" y="2057400"/>
            <a:ext cx="2764388" cy="3117771"/>
            <a:chOff x="5465212" y="3669268"/>
            <a:chExt cx="2764388" cy="31177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5465212" y="3669268"/>
              <a:ext cx="2743200" cy="3117771"/>
              <a:chOff x="5465212" y="3669268"/>
              <a:chExt cx="2743200" cy="3117771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5465212" y="4043839"/>
                <a:ext cx="2743200" cy="2743200"/>
                <a:chOff x="2438400" y="2590800"/>
                <a:chExt cx="2743200" cy="2743200"/>
              </a:xfrm>
              <a:solidFill>
                <a:srgbClr val="FFC000"/>
              </a:solidFill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2438400" y="2590800"/>
                  <a:ext cx="2743200" cy="2743200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3659157" y="2590800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12</a:t>
                  </a:r>
                  <a:endParaRPr lang="en-US" dirty="0"/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4270314" y="2831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3124200" y="4736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7</a:t>
                  </a:r>
                  <a:endParaRPr lang="en-US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2438400" y="3777734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9</a:t>
                  </a:r>
                  <a:endParaRPr lang="en-US" dirty="0"/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4651314" y="4355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4194114" y="4736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2590800" y="3262789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10</a:t>
                  </a:r>
                  <a:endParaRPr lang="en-US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3659157" y="49646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4879914" y="3777734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2743200" y="4355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8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2971800" y="2895600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11</a:t>
                  </a:r>
                  <a:endParaRPr lang="en-US" dirty="0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4651314" y="3273862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6204551" y="3669268"/>
                <a:ext cx="1423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Your browser</a:t>
                </a:r>
                <a:endParaRPr lang="en-US" dirty="0"/>
              </a:p>
            </p:txBody>
          </p:sp>
        </p:grpSp>
        <p:sp>
          <p:nvSpPr>
            <p:cNvPr id="135" name="Oval 134"/>
            <p:cNvSpPr/>
            <p:nvPr/>
          </p:nvSpPr>
          <p:spPr>
            <a:xfrm>
              <a:off x="5486400" y="4038600"/>
              <a:ext cx="27432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3288626"/>
            <a:ext cx="1702431" cy="1328498"/>
            <a:chOff x="1524000" y="3288626"/>
            <a:chExt cx="1702431" cy="1328498"/>
          </a:xfrm>
        </p:grpSpPr>
        <p:sp>
          <p:nvSpPr>
            <p:cNvPr id="3" name="Rectangle 2"/>
            <p:cNvSpPr/>
            <p:nvPr/>
          </p:nvSpPr>
          <p:spPr>
            <a:xfrm>
              <a:off x="2031369" y="3288626"/>
              <a:ext cx="1195062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24000" y="3505200"/>
              <a:ext cx="1195062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676400" y="3810000"/>
              <a:ext cx="1195062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624338" y="4127421"/>
              <a:ext cx="1195062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112070" y="4401145"/>
              <a:ext cx="783530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89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13866" y="2812019"/>
            <a:ext cx="3789731" cy="25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#1: Online Shopping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2819400" cy="1046536"/>
          </a:xfrm>
          <a:prstGeom prst="rect">
            <a:avLst/>
          </a:prstGeom>
          <a:ln w="76200">
            <a:noFill/>
          </a:ln>
          <a:effectLst/>
        </p:spPr>
      </p:pic>
      <p:sp>
        <p:nvSpPr>
          <p:cNvPr id="6" name="Left-Right Arrow 5"/>
          <p:cNvSpPr/>
          <p:nvPr/>
        </p:nvSpPr>
        <p:spPr>
          <a:xfrm rot="20396595">
            <a:off x="908999" y="2460335"/>
            <a:ext cx="4862571" cy="529980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936474" y="2971800"/>
            <a:ext cx="685800" cy="948206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Interest profile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25" y="2090554"/>
            <a:ext cx="387775" cy="500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90" y="5334680"/>
            <a:ext cx="2814110" cy="706275"/>
          </a:xfrm>
          <a:prstGeom prst="rect">
            <a:avLst/>
          </a:prstGeom>
          <a:ln w="76200">
            <a:noFill/>
          </a:ln>
          <a:effectLst/>
        </p:spPr>
      </p:pic>
      <p:sp>
        <p:nvSpPr>
          <p:cNvPr id="10" name="Left-Right Arrow 9"/>
          <p:cNvSpPr/>
          <p:nvPr/>
        </p:nvSpPr>
        <p:spPr>
          <a:xfrm rot="1215077">
            <a:off x="945717" y="4602041"/>
            <a:ext cx="4885907" cy="529980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gnetic Disk 12"/>
          <p:cNvSpPr/>
          <p:nvPr/>
        </p:nvSpPr>
        <p:spPr>
          <a:xfrm>
            <a:off x="1105778" y="3733800"/>
            <a:ext cx="685800" cy="948206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Interest profile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17474" y="1752600"/>
            <a:ext cx="6454926" cy="3515332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bn.com would like to learn your top interests. We will let them know you are interested in:</a:t>
            </a:r>
          </a:p>
          <a:p>
            <a:endParaRPr lang="en-US" sz="2000" dirty="0" smtClean="0"/>
          </a:p>
          <a:p>
            <a:pPr marL="2628900" lvl="5" indent="-342900">
              <a:buFont typeface="Arial" pitchFamily="34" charset="0"/>
              <a:buChar char="•"/>
            </a:pPr>
            <a:r>
              <a:rPr lang="en-US" sz="2000" dirty="0" smtClean="0"/>
              <a:t>Science</a:t>
            </a:r>
          </a:p>
          <a:p>
            <a:pPr marL="2628900" lvl="5" indent="-342900">
              <a:buFont typeface="Arial" pitchFamily="34" charset="0"/>
              <a:buChar char="•"/>
            </a:pPr>
            <a:r>
              <a:rPr lang="en-US" sz="2000" dirty="0" smtClean="0"/>
              <a:t>Technology</a:t>
            </a:r>
          </a:p>
          <a:p>
            <a:pPr marL="2628900" lvl="5" indent="-342900">
              <a:buFont typeface="Arial" pitchFamily="34" charset="0"/>
              <a:buChar char="•"/>
            </a:pPr>
            <a:r>
              <a:rPr lang="en-US" sz="2000" dirty="0" smtClean="0"/>
              <a:t>Outdoors</a:t>
            </a:r>
          </a:p>
          <a:p>
            <a:pPr marL="342900" indent="-342900" algn="ctr">
              <a:buFontTx/>
              <a:buChar char="-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3115963" y="4572000"/>
            <a:ext cx="1447800" cy="3640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755688" y="4587332"/>
            <a:ext cx="1447800" cy="3640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0405E-6 L 0.4434 -0.213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-10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3699E-6 L 0.43316 0.208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0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3" grpId="0" animBg="1"/>
      <p:bldP spid="13" grpId="1" animBg="1"/>
      <p:bldP spid="4" grpId="0" animBg="1"/>
      <p:bldP spid="4" grpId="1" animBg="1"/>
      <p:bldP spid="4" grpId="2" animBg="1"/>
      <p:bldP spid="12" grpId="0" animBg="1"/>
      <p:bldP spid="12" grpId="1" animBg="1"/>
      <p:bldP spid="3" grpId="0" animBg="1"/>
      <p:bldP spid="3" grpId="1" animBg="1"/>
      <p:bldP spid="3" grpId="2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RePriv Protocol</a:t>
            </a:r>
            <a:endParaRPr lang="en-US" dirty="0"/>
          </a:p>
        </p:txBody>
      </p:sp>
      <p:pic>
        <p:nvPicPr>
          <p:cNvPr id="6" name="Picture 5" descr="comp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88619"/>
            <a:ext cx="1783879" cy="1248715"/>
          </a:xfrm>
          <a:prstGeom prst="rect">
            <a:avLst/>
          </a:prstGeom>
        </p:spPr>
      </p:pic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36219"/>
            <a:ext cx="1426724" cy="2462321"/>
          </a:xfrm>
          <a:prstGeom prst="rect">
            <a:avLst/>
          </a:prstGeom>
        </p:spPr>
      </p:pic>
      <p:pic>
        <p:nvPicPr>
          <p:cNvPr id="8" name="Picture 7" descr="us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931619"/>
            <a:ext cx="707639" cy="108725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905000" y="1664525"/>
            <a:ext cx="52578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 rot="247912">
            <a:off x="3031195" y="1862332"/>
            <a:ext cx="285090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GET /index.html HTTP 1.1</a:t>
            </a:r>
          </a:p>
          <a:p>
            <a:r>
              <a:rPr lang="en-US" sz="2000" dirty="0" smtClean="0"/>
              <a:t>Host: www.example.com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Accept: </a:t>
            </a:r>
            <a:r>
              <a:rPr lang="en-US" sz="2000" b="1" dirty="0" err="1" smtClean="0">
                <a:solidFill>
                  <a:srgbClr val="FFFF00"/>
                </a:solidFill>
              </a:rPr>
              <a:t>repriv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…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1280980">
            <a:off x="2954362" y="2957289"/>
            <a:ext cx="34239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HTTP/1.1 </a:t>
            </a:r>
            <a:r>
              <a:rPr lang="en-US" sz="2000" b="1" dirty="0">
                <a:solidFill>
                  <a:srgbClr val="FFFF00"/>
                </a:solidFill>
              </a:rPr>
              <a:t>300 Multiple Choices</a:t>
            </a:r>
          </a:p>
          <a:p>
            <a:r>
              <a:rPr lang="en-US" sz="2000" dirty="0" smtClean="0"/>
              <a:t>index.html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index.html?top-n&amp;level</a:t>
            </a:r>
            <a:r>
              <a:rPr lang="en-US" sz="2000" b="1" dirty="0">
                <a:solidFill>
                  <a:srgbClr val="FFFF00"/>
                </a:solidFill>
              </a:rPr>
              <a:t>=m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63721" y="2645490"/>
            <a:ext cx="5245158" cy="5271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7400" y="4103366"/>
            <a:ext cx="52578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6"/>
          <p:cNvSpPr txBox="1"/>
          <p:nvPr/>
        </p:nvSpPr>
        <p:spPr>
          <a:xfrm rot="247912">
            <a:off x="3117135" y="4285785"/>
            <a:ext cx="2983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POST /index.html HTTP 1.1</a:t>
            </a:r>
          </a:p>
          <a:p>
            <a:r>
              <a:rPr lang="en-US" sz="2000" dirty="0" smtClean="0"/>
              <a:t>Host: www.example.com</a:t>
            </a:r>
          </a:p>
          <a:p>
            <a:r>
              <a:rPr lang="en-US" sz="2000" dirty="0" smtClean="0"/>
              <a:t>Content-Length: </a:t>
            </a:r>
            <a:r>
              <a:rPr lang="en-US" sz="2000" i="1" dirty="0" smtClean="0"/>
              <a:t>x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category1=c1&amp;…</a:t>
            </a:r>
          </a:p>
        </p:txBody>
      </p:sp>
      <p:sp>
        <p:nvSpPr>
          <p:cNvPr id="15" name="TextBox 17"/>
          <p:cNvSpPr txBox="1"/>
          <p:nvPr/>
        </p:nvSpPr>
        <p:spPr>
          <a:xfrm rot="21280980">
            <a:off x="3189000" y="5701239"/>
            <a:ext cx="2963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HTTP/1.1 200 OK</a:t>
            </a:r>
          </a:p>
          <a:p>
            <a:endParaRPr lang="en-US" sz="2000" dirty="0" smtClean="0"/>
          </a:p>
          <a:p>
            <a:r>
              <a:rPr lang="en-US" sz="2000" i="1" dirty="0" smtClean="0"/>
              <a:t>Personalized page content</a:t>
            </a:r>
            <a:endParaRPr lang="en-US" sz="2000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68005" y="5416402"/>
            <a:ext cx="5245158" cy="5271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51331" y="1300704"/>
            <a:ext cx="3789731" cy="25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Scenario #2: Personalized Search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6" y="1632467"/>
            <a:ext cx="2603284" cy="958333"/>
          </a:xfrm>
          <a:prstGeom prst="rect">
            <a:avLst/>
          </a:prstGeom>
          <a:ln w="76200">
            <a:solidFill>
              <a:schemeClr val="tx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3048000"/>
            <a:ext cx="412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“weather”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weather.com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595797"/>
            <a:ext cx="331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“sports”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espn.com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143594"/>
            <a:ext cx="3501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“movies”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imdb.com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691390"/>
            <a:ext cx="427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“recipes”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epicurious.com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1122" y="3352800"/>
            <a:ext cx="4715677" cy="3200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7504" y="2992112"/>
            <a:ext cx="154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RePriv</a:t>
            </a:r>
            <a:endParaRPr lang="en-US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733800"/>
            <a:ext cx="412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“weather”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weather.com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81597"/>
            <a:ext cx="331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“sports”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espn.com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829394"/>
            <a:ext cx="3501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“movies”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imdb.com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377190"/>
            <a:ext cx="427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“recipes”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epicurious.com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216977" y="1752600"/>
            <a:ext cx="4802823" cy="4572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H="1">
            <a:off x="1240827" y="2382457"/>
            <a:ext cx="4802823" cy="4572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Personalized Results</a:t>
            </a:r>
            <a:endParaRPr lang="en-US" sz="1600" dirty="0"/>
          </a:p>
        </p:txBody>
      </p:sp>
      <p:sp>
        <p:nvSpPr>
          <p:cNvPr id="22" name="Bent Arrow 21"/>
          <p:cNvSpPr/>
          <p:nvPr/>
        </p:nvSpPr>
        <p:spPr>
          <a:xfrm flipH="1">
            <a:off x="1240827" y="2209800"/>
            <a:ext cx="1353496" cy="910980"/>
          </a:xfrm>
          <a:prstGeom prst="ben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4323" y="2467781"/>
            <a:ext cx="271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lt1"/>
                </a:solidFill>
              </a:rPr>
              <a:t>Personalized Results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24063" y="-16042"/>
            <a:ext cx="91440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24305" y="1725926"/>
            <a:ext cx="5321274" cy="4538967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Would you like to install an extension called “Bing </a:t>
            </a:r>
            <a:r>
              <a:rPr lang="en-US" sz="2400" dirty="0" err="1" smtClean="0"/>
              <a:t>Personalizer</a:t>
            </a:r>
            <a:r>
              <a:rPr lang="en-US" sz="2400" dirty="0" smtClean="0"/>
              <a:t>” that will: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Watch mouse clicks on bing.com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Modify appearance of bing.com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Store personal data in browser</a:t>
            </a:r>
          </a:p>
          <a:p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3550423" y="5503541"/>
            <a:ext cx="1447800" cy="3640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190148" y="5518873"/>
            <a:ext cx="1447800" cy="3640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3" grpId="0"/>
      <p:bldP spid="14" grpId="0"/>
      <p:bldP spid="15" grpId="0"/>
      <p:bldP spid="16" grpId="0"/>
      <p:bldP spid="17" grpId="0"/>
      <p:bldP spid="20" grpId="0" animBg="1"/>
      <p:bldP spid="20" grpId="1" animBg="1"/>
      <p:bldP spid="22" grpId="0" animBg="1"/>
      <p:bldP spid="23" grpId="0"/>
      <p:bldP spid="27" grpId="0" animBg="1"/>
      <p:bldP spid="27" grpId="1" animBg="1"/>
      <p:bldP spid="27" grpId="2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Contributions of RePriv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81399" y="1634475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An in-browser framework for collecting &amp; managing personal data to facilitate personalization.</a:t>
            </a:r>
            <a:endParaRPr lang="en-US" sz="1600" kern="1200" dirty="0"/>
          </a:p>
        </p:txBody>
      </p:sp>
      <p:sp>
        <p:nvSpPr>
          <p:cNvPr id="7" name="Freeform 6"/>
          <p:cNvSpPr/>
          <p:nvPr/>
        </p:nvSpPr>
        <p:spPr>
          <a:xfrm>
            <a:off x="838200" y="1526250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131" tIns="109981" rIns="167131" bIns="109981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kern="1200" dirty="0" smtClean="0"/>
              <a:t>RePriv</a:t>
            </a:r>
            <a:endParaRPr lang="en-US" sz="30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3581399" y="2770828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/>
              <a:t>Efficient in-browser behavior mining &amp; controlled dissemination of personal data.</a:t>
            </a:r>
            <a:endParaRPr lang="en-US" sz="1600" dirty="0"/>
          </a:p>
        </p:txBody>
      </p:sp>
      <p:sp>
        <p:nvSpPr>
          <p:cNvPr id="9" name="Freeform 8"/>
          <p:cNvSpPr/>
          <p:nvPr/>
        </p:nvSpPr>
        <p:spPr>
          <a:xfrm>
            <a:off x="838200" y="2662603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891" tIns="102361" rIns="151891" bIns="102361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 smtClean="0"/>
              <a:t>Core Behavior Mining</a:t>
            </a:r>
            <a:endParaRPr lang="en-US" sz="26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3581399" y="3907180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/>
              <a:t>A framework for integrating verified third-party code into the behavior mining &amp; dissemination of RePriv.</a:t>
            </a:r>
          </a:p>
        </p:txBody>
      </p:sp>
      <p:sp>
        <p:nvSpPr>
          <p:cNvPr id="11" name="Freeform 10"/>
          <p:cNvSpPr/>
          <p:nvPr/>
        </p:nvSpPr>
        <p:spPr>
          <a:xfrm>
            <a:off x="838200" y="3798956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891" tIns="102361" rIns="151891" bIns="102361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 smtClean="0"/>
              <a:t>RePriv miners</a:t>
            </a:r>
            <a:endParaRPr lang="en-US" sz="26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3581399" y="5043533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/>
              <a:t>Evaluation of above mechanisms on real browsing histories &amp; two in-depth case studies.</a:t>
            </a:r>
            <a:endParaRPr lang="en-US" sz="1600" dirty="0"/>
          </a:p>
        </p:txBody>
      </p:sp>
      <p:sp>
        <p:nvSpPr>
          <p:cNvPr id="13" name="Freeform 12"/>
          <p:cNvSpPr/>
          <p:nvPr/>
        </p:nvSpPr>
        <p:spPr>
          <a:xfrm>
            <a:off x="838200" y="4935308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131" tIns="109981" rIns="167131" bIns="109981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kern="1200" dirty="0" smtClean="0"/>
              <a:t>Real-world Evaluation</a:t>
            </a:r>
            <a:endParaRPr lang="en-US" sz="3000" b="1" kern="1200" dirty="0"/>
          </a:p>
        </p:txBody>
      </p:sp>
    </p:spTree>
    <p:extLst>
      <p:ext uri="{BB962C8B-B14F-4D97-AF65-F5344CB8AC3E}">
        <p14:creationId xmlns:p14="http://schemas.microsoft.com/office/powerpoint/2010/main" val="42092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1" y="1524000"/>
            <a:ext cx="5753100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rtlCol="0" anchor="t" anchorCtr="0"/>
          <a:lstStyle/>
          <a:p>
            <a:r>
              <a:rPr lang="en-US" sz="2000" b="1" dirty="0" smtClean="0"/>
              <a:t>Browser equipped with RePriv</a:t>
            </a:r>
            <a:endParaRPr lang="en-US" sz="2000" b="1" dirty="0"/>
          </a:p>
        </p:txBody>
      </p:sp>
      <p:cxnSp>
        <p:nvCxnSpPr>
          <p:cNvPr id="33" name="Elbow Connector 9"/>
          <p:cNvCxnSpPr>
            <a:endCxn id="17" idx="0"/>
          </p:cNvCxnSpPr>
          <p:nvPr/>
        </p:nvCxnSpPr>
        <p:spPr>
          <a:xfrm>
            <a:off x="5105400" y="3581400"/>
            <a:ext cx="2797066" cy="156210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9"/>
          <p:cNvCxnSpPr>
            <a:stCxn id="12" idx="3"/>
            <a:endCxn id="16" idx="1"/>
          </p:cNvCxnSpPr>
          <p:nvPr/>
        </p:nvCxnSpPr>
        <p:spPr>
          <a:xfrm>
            <a:off x="5105400" y="3124200"/>
            <a:ext cx="1905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9"/>
          <p:cNvCxnSpPr>
            <a:stCxn id="14" idx="3"/>
          </p:cNvCxnSpPr>
          <p:nvPr/>
        </p:nvCxnSpPr>
        <p:spPr>
          <a:xfrm>
            <a:off x="5105400" y="5600700"/>
            <a:ext cx="1920766" cy="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RePriv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209800"/>
            <a:ext cx="1752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mining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895600" y="2209800"/>
            <a:ext cx="2209800" cy="1371600"/>
            <a:chOff x="2895600" y="2209800"/>
            <a:chExt cx="2209800" cy="1371600"/>
          </a:xfrm>
        </p:grpSpPr>
        <p:sp>
          <p:nvSpPr>
            <p:cNvPr id="5" name="Rectangle 4"/>
            <p:cNvSpPr/>
            <p:nvPr/>
          </p:nvSpPr>
          <p:spPr>
            <a:xfrm>
              <a:off x="2895600" y="2209800"/>
              <a:ext cx="1752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mining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0" y="2362200"/>
              <a:ext cx="1752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mining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0400" y="2514600"/>
              <a:ext cx="1752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mining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2667000"/>
              <a:ext cx="1752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Miners</a:t>
              </a:r>
              <a:endParaRPr lang="en-US" dirty="0"/>
            </a:p>
          </p:txBody>
        </p:sp>
      </p:grpSp>
      <p:cxnSp>
        <p:nvCxnSpPr>
          <p:cNvPr id="18" name="Elbow Connector 9"/>
          <p:cNvCxnSpPr>
            <a:stCxn id="4" idx="2"/>
          </p:cNvCxnSpPr>
          <p:nvPr/>
        </p:nvCxnSpPr>
        <p:spPr>
          <a:xfrm>
            <a:off x="1409700" y="3124200"/>
            <a:ext cx="0" cy="1981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9"/>
          <p:cNvCxnSpPr>
            <a:stCxn id="12" idx="2"/>
          </p:cNvCxnSpPr>
          <p:nvPr/>
        </p:nvCxnSpPr>
        <p:spPr>
          <a:xfrm>
            <a:off x="4229100" y="3581400"/>
            <a:ext cx="0" cy="15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2379" y="5105400"/>
            <a:ext cx="4593021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store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10400" y="2667000"/>
            <a:ext cx="1752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providers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6166" y="5143500"/>
            <a:ext cx="1752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party providers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3400" y="4229213"/>
            <a:ext cx="4593021" cy="685572"/>
            <a:chOff x="533400" y="4229213"/>
            <a:chExt cx="4593021" cy="685572"/>
          </a:xfrm>
        </p:grpSpPr>
        <p:sp>
          <p:nvSpPr>
            <p:cNvPr id="13" name="Rectangle 12"/>
            <p:cNvSpPr/>
            <p:nvPr/>
          </p:nvSpPr>
          <p:spPr>
            <a:xfrm>
              <a:off x="533400" y="4343400"/>
              <a:ext cx="4593021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RePriv APIs</a:t>
              </a:r>
              <a:endParaRPr lang="en-US" dirty="0"/>
            </a:p>
          </p:txBody>
        </p:sp>
        <p:pic>
          <p:nvPicPr>
            <p:cNvPr id="1028" name="Picture 4" descr="C:\tmp\Temporary Internet Files\Content.IE5\3R3LPV1M\MC90044216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29" y="4229214"/>
              <a:ext cx="685571" cy="6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tmp\Temporary Internet Files\Content.IE5\3R3LPV1M\MC90044216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792" y="4229213"/>
              <a:ext cx="685571" cy="6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5296013" y="2166497"/>
            <a:ext cx="685572" cy="3966717"/>
            <a:chOff x="5296013" y="2166497"/>
            <a:chExt cx="685572" cy="3966717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3695700" y="3924300"/>
              <a:ext cx="38862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consent and policies</a:t>
              </a:r>
              <a:endParaRPr lang="en-US" dirty="0"/>
            </a:p>
          </p:txBody>
        </p:sp>
        <p:pic>
          <p:nvPicPr>
            <p:cNvPr id="50" name="Picture 4" descr="C:\tmp\Temporary Internet Files\Content.IE5\3R3LPV1M\MC90044216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96014" y="5447643"/>
              <a:ext cx="685571" cy="6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C:\tmp\Temporary Internet Files\Content.IE5\3R3LPV1M\MC90044216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96013" y="2166497"/>
              <a:ext cx="685571" cy="6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45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Core Mining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Taxonomy from first two levels of ODP taxonomy</a:t>
            </a:r>
          </a:p>
          <a:p>
            <a:pPr lvl="1"/>
            <a:r>
              <a:rPr lang="en-US" dirty="0" smtClean="0"/>
              <a:t>~450 categories total</a:t>
            </a:r>
          </a:p>
          <a:p>
            <a:pPr lvl="1"/>
            <a:r>
              <a:rPr lang="en-US" dirty="0" smtClean="0"/>
              <a:t>20 top-level categories</a:t>
            </a:r>
          </a:p>
          <a:p>
            <a:pPr lvl="1"/>
            <a:r>
              <a:rPr lang="en-US" dirty="0" smtClean="0"/>
              <a:t>Overlap exists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Naïve Bayes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categories </a:t>
            </a:r>
            <a:r>
              <a:rPr lang="en-US" dirty="0" smtClean="0"/>
              <a:t>equally likely</a:t>
            </a:r>
          </a:p>
          <a:p>
            <a:pPr lvl="1"/>
            <a:r>
              <a:rPr lang="en-US" dirty="0" smtClean="0"/>
              <a:t>Training: min(3000, # pages) sites per category</a:t>
            </a:r>
          </a:p>
          <a:p>
            <a:pPr lvl="1"/>
            <a:r>
              <a:rPr lang="en-US" dirty="0" smtClean="0"/>
              <a:t>Attribute </a:t>
            </a:r>
            <a:r>
              <a:rPr lang="en-US" dirty="0"/>
              <a:t>words occur in at least 15% of docs for ≥1 category</a:t>
            </a:r>
          </a:p>
          <a:p>
            <a:endParaRPr lang="en-US" dirty="0" smtClean="0"/>
          </a:p>
          <a:p>
            <a:r>
              <a:rPr lang="en-US" dirty="0" smtClean="0"/>
              <a:t>Classification </a:t>
            </a:r>
            <a:r>
              <a:rPr lang="en-US" dirty="0"/>
              <a:t>is fast enough: </a:t>
            </a:r>
            <a:r>
              <a:rPr lang="en-US" dirty="0" smtClean="0"/>
              <a:t>O(</a:t>
            </a:r>
            <a:r>
              <a:rPr lang="en-US" dirty="0" err="1" smtClean="0"/>
              <a:t>c</a:t>
            </a:r>
            <a:r>
              <a:rPr lang="en-US" dirty="0" err="1" smtClean="0">
                <a:latin typeface="Arial"/>
                <a:cs typeface="Arial"/>
              </a:rPr>
              <a:t>•</a:t>
            </a:r>
            <a:r>
              <a:rPr lang="en-US" dirty="0" err="1" smtClean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 is # words in document</a:t>
            </a:r>
          </a:p>
          <a:p>
            <a:pPr lvl="1"/>
            <a:r>
              <a:rPr lang="en-US" dirty="0"/>
              <a:t>c is # document categories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62106"/>
              </p:ext>
            </p:extLst>
          </p:nvPr>
        </p:nvGraphicFramePr>
        <p:xfrm>
          <a:off x="457200" y="4191000"/>
          <a:ext cx="3886200" cy="193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976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16750</TotalTime>
  <Words>1654</Words>
  <Application>Microsoft Office PowerPoint</Application>
  <PresentationFormat>On-screen Show (4:3)</PresentationFormat>
  <Paragraphs>369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RePriv: Re-Envisioning In-Browser Privacy</vt:lpstr>
      <vt:lpstr>PowerPoint Presentation</vt:lpstr>
      <vt:lpstr>Browser: Personalization &amp; Privacy</vt:lpstr>
      <vt:lpstr>Scenario #1: Online Shopping</vt:lpstr>
      <vt:lpstr>RePriv Protocol</vt:lpstr>
      <vt:lpstr>Scenario #2: Personalized Search</vt:lpstr>
      <vt:lpstr>Contributions of RePriv</vt:lpstr>
      <vt:lpstr>RePriv Architecture</vt:lpstr>
      <vt:lpstr>Core Mining</vt:lpstr>
      <vt:lpstr>Global Mining Convergence</vt:lpstr>
      <vt:lpstr>RePriv vs. the White Pages</vt:lpstr>
      <vt:lpstr>PowerPoint Presentation</vt:lpstr>
      <vt:lpstr>Verifying Miners</vt:lpstr>
      <vt:lpstr>PowerPoint Presentation</vt:lpstr>
      <vt:lpstr>Netflix Example</vt:lpstr>
      <vt:lpstr>PowerPoint Presentation</vt:lpstr>
      <vt:lpstr>Privacy-Aware News Personalization</vt:lpstr>
      <vt:lpstr>Privacy Policy</vt:lpstr>
      <vt:lpstr>Evaluation Process</vt:lpstr>
      <vt:lpstr>News Personalization: Effectiveness</vt:lpstr>
      <vt:lpstr>RePriv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RePriv</dc:title>
  <dc:creator>matt</dc:creator>
  <cp:lastModifiedBy>Ben Livshits</cp:lastModifiedBy>
  <cp:revision>547</cp:revision>
  <dcterms:created xsi:type="dcterms:W3CDTF">2010-08-07T21:02:21Z</dcterms:created>
  <dcterms:modified xsi:type="dcterms:W3CDTF">2010-12-10T03:25:36Z</dcterms:modified>
</cp:coreProperties>
</file>